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5.xml" ContentType="application/vnd.openxmlformats-officedocument.presentationml.notesSlide+xml"/>
  <Override PartName="/ppt/theme/themeOverride5.xml" ContentType="application/vnd.openxmlformats-officedocument.themeOverride+xml"/>
  <Override PartName="/ppt/notesSlides/notesSlide6.xml" ContentType="application/vnd.openxmlformats-officedocument.presentationml.notesSlide+xml"/>
  <Override PartName="/ppt/tags/tag28.xml" ContentType="application/vnd.openxmlformats-officedocument.presentationml.tags+xml"/>
  <Override PartName="/ppt/notesSlides/notesSlide7.xml" ContentType="application/vnd.openxmlformats-officedocument.presentationml.notesSlide+xml"/>
  <Override PartName="/ppt/theme/themeOverride6.xml" ContentType="application/vnd.openxmlformats-officedocument.themeOverride+xml"/>
  <Override PartName="/ppt/tags/tag2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5.xml" ContentType="application/vnd.openxmlformats-officedocument.presentationml.notesSlide+xml"/>
  <Override PartName="/ppt/tags/tag38.xml" ContentType="application/vnd.openxmlformats-officedocument.presentationml.tags+xml"/>
  <Override PartName="/ppt/notesSlides/notesSlide16.xml" ContentType="application/vnd.openxmlformats-officedocument.presentationml.notesSlide+xml"/>
  <Override PartName="/ppt/theme/themeOverride7.xml" ContentType="application/vnd.openxmlformats-officedocument.themeOverr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266" r:id="rId2"/>
    <p:sldId id="260" r:id="rId3"/>
    <p:sldId id="268" r:id="rId4"/>
    <p:sldId id="269" r:id="rId5"/>
    <p:sldId id="346" r:id="rId6"/>
    <p:sldId id="270" r:id="rId7"/>
    <p:sldId id="356" r:id="rId8"/>
    <p:sldId id="273" r:id="rId9"/>
    <p:sldId id="357" r:id="rId10"/>
    <p:sldId id="358" r:id="rId11"/>
    <p:sldId id="359" r:id="rId12"/>
    <p:sldId id="349" r:id="rId13"/>
    <p:sldId id="353" r:id="rId14"/>
    <p:sldId id="360" r:id="rId15"/>
    <p:sldId id="351" r:id="rId16"/>
    <p:sldId id="354" r:id="rId17"/>
    <p:sldId id="350" r:id="rId18"/>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时尚设计" id="{BE411E04-F473-4BCD-801C-9847C0811846}">
          <p14:sldIdLst>
            <p14:sldId id="266"/>
            <p14:sldId id="260"/>
            <p14:sldId id="268"/>
            <p14:sldId id="269"/>
            <p14:sldId id="346"/>
            <p14:sldId id="270"/>
            <p14:sldId id="356"/>
            <p14:sldId id="273"/>
            <p14:sldId id="357"/>
            <p14:sldId id="358"/>
            <p14:sldId id="359"/>
            <p14:sldId id="349"/>
            <p14:sldId id="353"/>
            <p14:sldId id="360"/>
            <p14:sldId id="351"/>
            <p14:sldId id="354"/>
            <p14:sldId id="350"/>
          </p14:sldIdLst>
        </p14:section>
        <p14:section name="备用" id="{256694A5-27C0-48F7-8439-D746859935BD}">
          <p14:sldIdLst/>
        </p14:section>
      </p14:sectionLst>
    </p:ext>
    <p:ext uri="{EFAFB233-063F-42B5-8137-9DF3F51BA10A}">
      <p15:sldGuideLst xmlns:p15="http://schemas.microsoft.com/office/powerpoint/2012/main">
        <p15:guide id="1" orient="horz" pos="73">
          <p15:clr>
            <a:srgbClr val="A4A3A4"/>
          </p15:clr>
        </p15:guide>
        <p15:guide id="2" orient="horz" pos="4233">
          <p15:clr>
            <a:srgbClr val="A4A3A4"/>
          </p15:clr>
        </p15:guide>
        <p15:guide id="3" pos="153">
          <p15:clr>
            <a:srgbClr val="A4A3A4"/>
          </p15:clr>
        </p15:guide>
        <p15:guide id="4" pos="7526">
          <p15:clr>
            <a:srgbClr val="A4A3A4"/>
          </p15:clr>
        </p15:guide>
        <p15:guide id="5" orient="horz" pos="475">
          <p15:clr>
            <a:srgbClr val="A4A3A4"/>
          </p15:clr>
        </p15:guide>
        <p15:guide id="6" orient="horz" pos="561">
          <p15:clr>
            <a:srgbClr val="A4A3A4"/>
          </p15:clr>
        </p15:guide>
        <p15:guide id="7" orient="horz" pos="4060">
          <p15:clr>
            <a:srgbClr val="A4A3A4"/>
          </p15:clr>
        </p15:guide>
        <p15:guide id="8" orient="horz" pos="397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64C3"/>
    <a:srgbClr val="1496D7"/>
    <a:srgbClr val="054B78"/>
    <a:srgbClr val="E6E9EE"/>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66080" autoAdjust="0"/>
  </p:normalViewPr>
  <p:slideViewPr>
    <p:cSldViewPr snapToGrid="0" showGuides="1">
      <p:cViewPr varScale="1">
        <p:scale>
          <a:sx n="60" d="100"/>
          <a:sy n="60" d="100"/>
        </p:scale>
        <p:origin x="1944" y="44"/>
      </p:cViewPr>
      <p:guideLst>
        <p:guide orient="horz" pos="73"/>
        <p:guide orient="horz" pos="4233"/>
        <p:guide pos="153"/>
        <p:guide pos="7526"/>
        <p:guide orient="horz" pos="475"/>
        <p:guide orient="horz" pos="561"/>
        <p:guide orient="horz" pos="4060"/>
        <p:guide orient="horz" pos="39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605C69-6CE9-439D-A807-241BA46255C6}" type="datetimeFigureOut">
              <a:rPr lang="zh-CN" altLang="en-US" smtClean="0"/>
              <a:t>2022/3/6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936F78-0E3A-4587-A106-C19F5A1C76C3}" type="slidenum">
              <a:rPr lang="zh-CN" altLang="en-US" smtClean="0"/>
              <a:t>‹#›</a:t>
            </a:fld>
            <a:endParaRPr lang="zh-CN" altLang="en-US"/>
          </a:p>
        </p:txBody>
      </p:sp>
    </p:spTree>
    <p:extLst>
      <p:ext uri="{BB962C8B-B14F-4D97-AF65-F5344CB8AC3E}">
        <p14:creationId xmlns:p14="http://schemas.microsoft.com/office/powerpoint/2010/main" val="607354447"/>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61FE51-4DDB-45F0-9505-67EFC9351A08}" type="datetimeFigureOut">
              <a:rPr lang="zh-CN" altLang="en-US" smtClean="0"/>
              <a:t>2022/3/6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5B8BB2-AB9A-47F4-9A9E-6B5CF216B9C0}" type="slidenum">
              <a:rPr lang="zh-CN" altLang="en-US" smtClean="0"/>
              <a:t>‹#›</a:t>
            </a:fld>
            <a:endParaRPr lang="zh-CN" altLang="en-US"/>
          </a:p>
        </p:txBody>
      </p:sp>
    </p:spTree>
    <p:extLst>
      <p:ext uri="{BB962C8B-B14F-4D97-AF65-F5344CB8AC3E}">
        <p14:creationId xmlns:p14="http://schemas.microsoft.com/office/powerpoint/2010/main" val="35361711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大家好，我这次汇报的主题是中文命名实体识别</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1</a:t>
            </a:fld>
            <a:endParaRPr lang="zh-CN" altLang="en-US"/>
          </a:p>
        </p:txBody>
      </p:sp>
    </p:spTree>
    <p:extLst>
      <p:ext uri="{BB962C8B-B14F-4D97-AF65-F5344CB8AC3E}">
        <p14:creationId xmlns:p14="http://schemas.microsoft.com/office/powerpoint/2010/main" val="33243817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这个就是具体的协作图网络，包括编码层、图层、融合层和解码层。编码层是捕捉句子的上下文信息和表示词汇的语义信息。图形层基于 </a:t>
            </a:r>
            <a:r>
              <a:rPr lang="en-US" altLang="zh-CN" dirty="0"/>
              <a:t>GAT</a:t>
            </a:r>
            <a:r>
              <a:rPr lang="zh-CN" altLang="en-US" dirty="0"/>
              <a:t>（图注意网络） ，用于对三个词</a:t>
            </a:r>
            <a:r>
              <a:rPr lang="en-US" altLang="zh-CN" dirty="0"/>
              <a:t>-</a:t>
            </a:r>
            <a:r>
              <a:rPr lang="zh-CN" altLang="en-US" dirty="0"/>
              <a:t>字符交互图进行建模（在右侧，蓝色表示句子中的字符，用绿色表示匹配的词典词）。融合层用于融合这三个图捕获的不同词汇知识。最后，使用标准 </a:t>
            </a:r>
            <a:r>
              <a:rPr lang="en-US" altLang="zh-CN" dirty="0"/>
              <a:t>CRF</a:t>
            </a:r>
            <a:r>
              <a:rPr lang="zh-CN" altLang="en-US" dirty="0"/>
              <a:t>（条件随机场）模型来解码标签。</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10</a:t>
            </a:fld>
            <a:endParaRPr lang="zh-CN" altLang="en-US"/>
          </a:p>
        </p:txBody>
      </p:sp>
    </p:spTree>
    <p:extLst>
      <p:ext uri="{BB962C8B-B14F-4D97-AF65-F5344CB8AC3E}">
        <p14:creationId xmlns:p14="http://schemas.microsoft.com/office/powerpoint/2010/main" val="2306278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此外，对于提高</a:t>
            </a:r>
            <a:r>
              <a:rPr lang="en-US" altLang="zh-CN" dirty="0"/>
              <a:t>NER</a:t>
            </a:r>
            <a:r>
              <a:rPr lang="zh-CN" altLang="en-US" dirty="0"/>
              <a:t>的性能，还有一种方法叫知识增强</a:t>
            </a:r>
            <a:r>
              <a:rPr lang="en-US" altLang="zh-CN" dirty="0"/>
              <a:t>NER</a:t>
            </a:r>
            <a:r>
              <a:rPr lang="zh-CN" altLang="en-US" dirty="0"/>
              <a:t>，就是利用外部知识进行命名实体识别。用到了四类知识，然后利用这些特征训练</a:t>
            </a:r>
            <a:r>
              <a:rPr lang="en-US" altLang="zh-CN" dirty="0"/>
              <a:t>CRF</a:t>
            </a:r>
            <a:r>
              <a:rPr lang="zh-CN" altLang="en-US" dirty="0"/>
              <a:t>（条件随机场），</a:t>
            </a:r>
            <a:endParaRPr lang="en-US" altLang="zh-CN" dirty="0"/>
          </a:p>
          <a:p>
            <a:r>
              <a:rPr lang="zh-CN" altLang="en-US" dirty="0"/>
              <a:t>第一类是知识不可知论，没有任何外部知识的情况下直接从文本中提取，也就是没有外部知识的情况下。</a:t>
            </a:r>
            <a:endParaRPr lang="en-US" altLang="zh-CN" dirty="0"/>
          </a:p>
          <a:p>
            <a:r>
              <a:rPr lang="zh-CN" altLang="en-US" dirty="0"/>
              <a:t>这个表列举了另外三类，分别为</a:t>
            </a:r>
            <a:r>
              <a:rPr lang="en-US" altLang="zh-CN" dirty="0"/>
              <a:t>Name</a:t>
            </a:r>
            <a:r>
              <a:rPr lang="zh-CN" altLang="en-US" dirty="0"/>
              <a:t>（基于名称的知识）</a:t>
            </a:r>
            <a:r>
              <a:rPr lang="en-US" altLang="zh-CN" dirty="0"/>
              <a:t>, KB</a:t>
            </a:r>
            <a:r>
              <a:rPr lang="zh-CN" altLang="en-US" dirty="0"/>
              <a:t>（基于知识库的知识）</a:t>
            </a:r>
            <a:r>
              <a:rPr lang="en-US" altLang="zh-CN" dirty="0"/>
              <a:t>, Entity</a:t>
            </a:r>
            <a:r>
              <a:rPr lang="zh-CN" altLang="en-US" dirty="0"/>
              <a:t>（基于实体的知识）。</a:t>
            </a:r>
            <a:endParaRPr lang="en-US" altLang="zh-CN" dirty="0"/>
          </a:p>
          <a:p>
            <a:r>
              <a:rPr lang="zh-CN" altLang="en-US" dirty="0"/>
              <a:t>基于名称的知识是指，从命名实体名称列表中提取知识。对于一些高频的名称在训练中给予相应高的权重。</a:t>
            </a:r>
            <a:endParaRPr lang="en-US" altLang="zh-CN" dirty="0"/>
          </a:p>
          <a:p>
            <a:r>
              <a:rPr lang="zh-CN" altLang="en-US" dirty="0"/>
              <a:t>基于知识库的知识是指，计算实体在词典中检索到或者能链接到维基百科或者是属于某类型的可能性，也就是计算属于实体的概率。</a:t>
            </a:r>
            <a:endParaRPr lang="en-US" altLang="zh-CN" dirty="0"/>
          </a:p>
          <a:p>
            <a:r>
              <a:rPr lang="zh-CN" altLang="en-US" dirty="0"/>
              <a:t>基于实体的知识是指，先进行一步</a:t>
            </a:r>
            <a:r>
              <a:rPr lang="en-US" altLang="zh-CN" dirty="0"/>
              <a:t>NER+NED</a:t>
            </a:r>
            <a:r>
              <a:rPr lang="zh-CN" altLang="en-US" dirty="0"/>
              <a:t>，也就是首先运行</a:t>
            </a:r>
            <a:r>
              <a:rPr lang="en-US" altLang="zh-CN" dirty="0"/>
              <a:t>NED</a:t>
            </a:r>
            <a:r>
              <a:rPr lang="zh-CN" altLang="en-US" dirty="0"/>
              <a:t>（</a:t>
            </a:r>
            <a:r>
              <a:rPr lang="en-US" altLang="zh-CN" dirty="0"/>
              <a:t>NED</a:t>
            </a:r>
            <a:r>
              <a:rPr lang="zh-CN" altLang="en-US" dirty="0"/>
              <a:t>是用来消除歧义的），再基于已消除歧义的命名实体生成文档，利用其特定特征在</a:t>
            </a:r>
            <a:r>
              <a:rPr lang="en-US" altLang="zh-CN" dirty="0"/>
              <a:t>NER</a:t>
            </a:r>
            <a:r>
              <a:rPr lang="zh-CN" altLang="en-US" dirty="0"/>
              <a:t>中使用。这样就提取所有被识别的实体的表面形式，标记相应实体的类型，最后再进行命名实体识别。</a:t>
            </a:r>
            <a:endParaRPr lang="en-US" altLang="zh-CN" dirty="0"/>
          </a:p>
          <a:p>
            <a:r>
              <a:rPr lang="zh-CN" altLang="en-US" dirty="0"/>
              <a:t>上述每一类的特征都能提高了</a:t>
            </a:r>
            <a:r>
              <a:rPr lang="en-US" altLang="zh-CN" dirty="0"/>
              <a:t>NER</a:t>
            </a:r>
            <a:r>
              <a:rPr lang="zh-CN" altLang="en-US" dirty="0"/>
              <a:t>结果，同时效果也是递增的，但是也导致需要更多的时间来提取这些特征知识。</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11</a:t>
            </a:fld>
            <a:endParaRPr lang="zh-CN" altLang="en-US"/>
          </a:p>
        </p:txBody>
      </p:sp>
    </p:spTree>
    <p:extLst>
      <p:ext uri="{BB962C8B-B14F-4D97-AF65-F5344CB8AC3E}">
        <p14:creationId xmlns:p14="http://schemas.microsoft.com/office/powerpoint/2010/main" val="9477715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12</a:t>
            </a:fld>
            <a:endParaRPr lang="zh-CN" altLang="en-US"/>
          </a:p>
        </p:txBody>
      </p:sp>
    </p:spTree>
    <p:extLst>
      <p:ext uri="{BB962C8B-B14F-4D97-AF65-F5344CB8AC3E}">
        <p14:creationId xmlns:p14="http://schemas.microsoft.com/office/powerpoint/2010/main" val="41146360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对于我们的特定问题，目前的我理解的可能有两种解决途径，</a:t>
            </a:r>
            <a:endParaRPr lang="en-US" altLang="zh-CN" dirty="0"/>
          </a:p>
          <a:p>
            <a:r>
              <a:rPr lang="zh-CN" altLang="en-US" dirty="0"/>
              <a:t>第一种就是迁移学习，在已经训练好的模型的基础上，再使用相应的数据集继续训练，当然这个数据集得符合相应的业务，训练完成也能识别出相应实体。</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13</a:t>
            </a:fld>
            <a:endParaRPr lang="zh-CN" altLang="en-US"/>
          </a:p>
        </p:txBody>
      </p:sp>
    </p:spTree>
    <p:extLst>
      <p:ext uri="{BB962C8B-B14F-4D97-AF65-F5344CB8AC3E}">
        <p14:creationId xmlns:p14="http://schemas.microsoft.com/office/powerpoint/2010/main" val="2076044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第二种，就是使用外部知识，在融合层到</a:t>
            </a:r>
            <a:r>
              <a:rPr lang="en-US" altLang="zh-CN" dirty="0"/>
              <a:t>CRF</a:t>
            </a:r>
            <a:r>
              <a:rPr lang="zh-CN" altLang="en-US" dirty="0"/>
              <a:t>解码层中间，加入外部知识来训练</a:t>
            </a:r>
            <a:r>
              <a:rPr lang="en-US" altLang="zh-CN" dirty="0"/>
              <a:t>CRF</a:t>
            </a:r>
            <a:r>
              <a:rPr lang="zh-CN" altLang="en-US" dirty="0"/>
              <a:t>，这就需要由</a:t>
            </a:r>
            <a:r>
              <a:rPr lang="en-US" altLang="zh-CN" dirty="0"/>
              <a:t>BIM</a:t>
            </a:r>
            <a:r>
              <a:rPr lang="zh-CN" altLang="en-US" dirty="0"/>
              <a:t>数据生成的知识库，在</a:t>
            </a:r>
            <a:r>
              <a:rPr lang="en-US" altLang="zh-CN" dirty="0"/>
              <a:t>CRF</a:t>
            </a:r>
            <a:r>
              <a:rPr lang="zh-CN" altLang="en-US" dirty="0"/>
              <a:t>生成实体标签的过程中，计算相应实体标签属于知识库的可能性概率，以此来提升</a:t>
            </a:r>
            <a:r>
              <a:rPr lang="en-US" altLang="zh-CN" dirty="0"/>
              <a:t>CRF</a:t>
            </a:r>
            <a:r>
              <a:rPr lang="zh-CN" altLang="en-US" dirty="0"/>
              <a:t>的准确性。当然，普通的训练数据集是否能训练出这种结果，还是未知的。</a:t>
            </a:r>
            <a:endParaRPr lang="en-US" altLang="zh-CN" dirty="0"/>
          </a:p>
          <a:p>
            <a:r>
              <a:rPr lang="zh-CN" altLang="en-US" dirty="0"/>
              <a:t>我的汇报结束了，谢谢。</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14</a:t>
            </a:fld>
            <a:endParaRPr lang="zh-CN" altLang="en-US"/>
          </a:p>
        </p:txBody>
      </p:sp>
    </p:spTree>
    <p:extLst>
      <p:ext uri="{BB962C8B-B14F-4D97-AF65-F5344CB8AC3E}">
        <p14:creationId xmlns:p14="http://schemas.microsoft.com/office/powerpoint/2010/main" val="937241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15</a:t>
            </a:fld>
            <a:endParaRPr lang="zh-CN" altLang="en-US"/>
          </a:p>
        </p:txBody>
      </p:sp>
    </p:spTree>
    <p:extLst>
      <p:ext uri="{BB962C8B-B14F-4D97-AF65-F5344CB8AC3E}">
        <p14:creationId xmlns:p14="http://schemas.microsoft.com/office/powerpoint/2010/main" val="25129031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16</a:t>
            </a:fld>
            <a:endParaRPr lang="zh-CN" altLang="en-US"/>
          </a:p>
        </p:txBody>
      </p:sp>
    </p:spTree>
    <p:extLst>
      <p:ext uri="{BB962C8B-B14F-4D97-AF65-F5344CB8AC3E}">
        <p14:creationId xmlns:p14="http://schemas.microsoft.com/office/powerpoint/2010/main" val="3060276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17</a:t>
            </a:fld>
            <a:endParaRPr lang="zh-CN" altLang="en-US"/>
          </a:p>
        </p:txBody>
      </p:sp>
    </p:spTree>
    <p:extLst>
      <p:ext uri="{BB962C8B-B14F-4D97-AF65-F5344CB8AC3E}">
        <p14:creationId xmlns:p14="http://schemas.microsoft.com/office/powerpoint/2010/main" val="4146927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2</a:t>
            </a:fld>
            <a:endParaRPr lang="zh-CN" altLang="en-US"/>
          </a:p>
        </p:txBody>
      </p:sp>
    </p:spTree>
    <p:extLst>
      <p:ext uri="{BB962C8B-B14F-4D97-AF65-F5344CB8AC3E}">
        <p14:creationId xmlns:p14="http://schemas.microsoft.com/office/powerpoint/2010/main" val="965711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3</a:t>
            </a:fld>
            <a:endParaRPr lang="zh-CN" altLang="en-US"/>
          </a:p>
        </p:txBody>
      </p:sp>
    </p:spTree>
    <p:extLst>
      <p:ext uri="{BB962C8B-B14F-4D97-AF65-F5344CB8AC3E}">
        <p14:creationId xmlns:p14="http://schemas.microsoft.com/office/powerpoint/2010/main" val="2087872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我们主要针对的问题是，在特定条件下的中文命名实体识别，例如输入相关的问题，识别出</a:t>
            </a:r>
            <a:r>
              <a:rPr lang="en-US" altLang="zh-CN" dirty="0"/>
              <a:t>BIM</a:t>
            </a:r>
            <a:r>
              <a:rPr lang="zh-CN" altLang="en-US" dirty="0"/>
              <a:t>相关的实体。</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4</a:t>
            </a:fld>
            <a:endParaRPr lang="zh-CN" altLang="en-US"/>
          </a:p>
        </p:txBody>
      </p:sp>
    </p:spTree>
    <p:extLst>
      <p:ext uri="{BB962C8B-B14F-4D97-AF65-F5344CB8AC3E}">
        <p14:creationId xmlns:p14="http://schemas.microsoft.com/office/powerpoint/2010/main" val="3931520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5B8BB2-AB9A-47F4-9A9E-6B5CF216B9C0}" type="slidenum">
              <a:rPr lang="zh-CN" altLang="en-US" smtClean="0"/>
              <a:t>5</a:t>
            </a:fld>
            <a:endParaRPr lang="zh-CN" altLang="en-US"/>
          </a:p>
        </p:txBody>
      </p:sp>
    </p:spTree>
    <p:extLst>
      <p:ext uri="{BB962C8B-B14F-4D97-AF65-F5344CB8AC3E}">
        <p14:creationId xmlns:p14="http://schemas.microsoft.com/office/powerpoint/2010/main" val="3889167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与英文相比，中文没有明显的词界限。因为英文一个单词就是一个词，而中文可能几个汉字才代表一个词。然而，词信息在中文 </a:t>
            </a:r>
            <a:r>
              <a:rPr lang="en-US" altLang="zh-CN" dirty="0"/>
              <a:t>NER </a:t>
            </a:r>
            <a:r>
              <a:rPr lang="zh-CN" altLang="en-US" dirty="0"/>
              <a:t>中非常有用，因为词边界通常与命名实体边界相同。例如，如这个图所示，词（北京机场）的边界与命名实体（北京机场）的边界相同。因此，充分利用词信息非常有助于提高中文</a:t>
            </a:r>
            <a:r>
              <a:rPr lang="en-US" altLang="zh-CN" dirty="0"/>
              <a:t>NER</a:t>
            </a:r>
            <a:r>
              <a:rPr lang="zh-CN" altLang="en-US" dirty="0"/>
              <a:t>性能。</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6</a:t>
            </a:fld>
            <a:endParaRPr lang="zh-CN" altLang="en-US"/>
          </a:p>
        </p:txBody>
      </p:sp>
    </p:spTree>
    <p:extLst>
      <p:ext uri="{BB962C8B-B14F-4D97-AF65-F5344CB8AC3E}">
        <p14:creationId xmlns:p14="http://schemas.microsoft.com/office/powerpoint/2010/main" val="3008870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当前，将词信息整合到中文</a:t>
            </a:r>
            <a:r>
              <a:rPr lang="en-US" altLang="zh-CN" dirty="0"/>
              <a:t>NER</a:t>
            </a:r>
            <a:r>
              <a:rPr lang="zh-CN" altLang="en-US" dirty="0"/>
              <a:t>任务的主要方法有三种。第一种是</a:t>
            </a:r>
            <a:r>
              <a:rPr lang="en-US" altLang="zh-CN" dirty="0"/>
              <a:t>pipeline</a:t>
            </a:r>
            <a:r>
              <a:rPr lang="zh-CN" altLang="en-US" dirty="0"/>
              <a:t>。</a:t>
            </a:r>
            <a:r>
              <a:rPr lang="en-US" altLang="zh-CN" dirty="0"/>
              <a:t>pipeline</a:t>
            </a:r>
            <a:r>
              <a:rPr lang="zh-CN" altLang="en-US" dirty="0"/>
              <a:t>方法的方式是先应用中文分词（</a:t>
            </a:r>
            <a:r>
              <a:rPr lang="en-US" altLang="zh-CN" dirty="0"/>
              <a:t>CWS</a:t>
            </a:r>
            <a:r>
              <a:rPr lang="zh-CN" altLang="en-US" dirty="0"/>
              <a:t>），然后再使用基于词的</a:t>
            </a:r>
            <a:r>
              <a:rPr lang="en-US" altLang="zh-CN" dirty="0"/>
              <a:t>NER</a:t>
            </a:r>
            <a:r>
              <a:rPr lang="zh-CN" altLang="en-US" dirty="0"/>
              <a:t>模型。然而，</a:t>
            </a:r>
            <a:r>
              <a:rPr lang="en-US" altLang="zh-CN" dirty="0"/>
              <a:t>pipeline</a:t>
            </a:r>
            <a:r>
              <a:rPr lang="zh-CN" altLang="en-US" dirty="0"/>
              <a:t>方法存在错误传播，因为中文分词的错误可能会影响 </a:t>
            </a:r>
            <a:r>
              <a:rPr lang="en-US" altLang="zh-CN" dirty="0"/>
              <a:t>NER </a:t>
            </a:r>
            <a:r>
              <a:rPr lang="zh-CN" altLang="en-US" dirty="0"/>
              <a:t>的性能。第二种是联合学习中文分词和 </a:t>
            </a:r>
            <a:r>
              <a:rPr lang="en-US" altLang="zh-CN" dirty="0"/>
              <a:t>NER </a:t>
            </a:r>
            <a:r>
              <a:rPr lang="zh-CN" altLang="en-US" dirty="0"/>
              <a:t>任务，也就是将两个任务一起训练，然而，联合模型必须依赖于中文分词所需标注的数据集，这些数据集成本高并且在许多不同的分割标准下进行标注。第三种是自动构建词典。词典通过大规模自动分割的文本预训练得到，词典中的词汇知识包括边界和语义信息，边界信息由词本身提供，语义信息由预先训练好的词嵌入提供。</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7</a:t>
            </a:fld>
            <a:endParaRPr lang="zh-CN" altLang="en-US"/>
          </a:p>
        </p:txBody>
      </p:sp>
    </p:spTree>
    <p:extLst>
      <p:ext uri="{BB962C8B-B14F-4D97-AF65-F5344CB8AC3E}">
        <p14:creationId xmlns:p14="http://schemas.microsoft.com/office/powerpoint/2010/main" val="1524003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将词汇知识整合到句子中还面临着两个挑战，</a:t>
            </a:r>
            <a:endParaRPr lang="en-US" altLang="zh-CN" dirty="0"/>
          </a:p>
          <a:p>
            <a:r>
              <a:rPr lang="en-US" altLang="zh-CN" dirty="0"/>
              <a:t>1. </a:t>
            </a:r>
            <a:r>
              <a:rPr lang="zh-CN" altLang="en-US" dirty="0"/>
              <a:t>整合自匹配词汇；</a:t>
            </a:r>
          </a:p>
          <a:p>
            <a:endParaRPr lang="zh-CN" altLang="en-US" dirty="0"/>
          </a:p>
          <a:p>
            <a:r>
              <a:rPr lang="zh-CN" altLang="en-US" dirty="0"/>
              <a:t>   例如，“希尔顿离开北京机场了”，“北京机场”和“机场”为“机”的自匹配词汇（所谓的自匹配词就是包含该字符的词。），但是“离开”不是“机”的自匹配词汇，因为“离开”不包含“机”。这样一来，就可以促进模型对中文进行</a:t>
            </a:r>
            <a:r>
              <a:rPr lang="en-US" altLang="zh-CN" dirty="0"/>
              <a:t>NER</a:t>
            </a:r>
            <a:r>
              <a:rPr lang="zh-CN" altLang="en-US" dirty="0"/>
              <a:t>识别。如图</a:t>
            </a:r>
            <a:r>
              <a:rPr lang="en-US" altLang="zh-CN" dirty="0"/>
              <a:t>1</a:t>
            </a:r>
            <a:r>
              <a:rPr lang="zh-CN" altLang="en-US" dirty="0"/>
              <a:t>所示，自匹配词“北京机场”的边界和语义知识可以帮助字符“机”预测一个“</a:t>
            </a:r>
            <a:r>
              <a:rPr lang="en-US" altLang="zh-CN" dirty="0"/>
              <a:t>I-LOC”</a:t>
            </a:r>
            <a:r>
              <a:rPr lang="zh-CN" altLang="en-US" dirty="0"/>
              <a:t>标签（中间</a:t>
            </a:r>
            <a:r>
              <a:rPr lang="en-US" altLang="zh-CN" dirty="0"/>
              <a:t>-</a:t>
            </a:r>
            <a:r>
              <a:rPr lang="zh-CN" altLang="en-US" dirty="0"/>
              <a:t>位置），而不是“</a:t>
            </a:r>
            <a:r>
              <a:rPr lang="en-US" altLang="zh-CN" dirty="0"/>
              <a:t>O” </a:t>
            </a:r>
            <a:r>
              <a:rPr lang="zh-CN" altLang="en-US" dirty="0"/>
              <a:t>（其他）或“</a:t>
            </a:r>
            <a:r>
              <a:rPr lang="en-US" altLang="zh-CN" dirty="0"/>
              <a:t>B-LOC”</a:t>
            </a:r>
            <a:r>
              <a:rPr lang="zh-CN" altLang="en-US" dirty="0"/>
              <a:t>（开始</a:t>
            </a:r>
            <a:r>
              <a:rPr lang="en-US" altLang="zh-CN" dirty="0"/>
              <a:t>-</a:t>
            </a:r>
            <a:r>
              <a:rPr lang="zh-CN" altLang="en-US" dirty="0"/>
              <a:t>位置）标签。</a:t>
            </a:r>
          </a:p>
          <a:p>
            <a:endParaRPr lang="zh-CN" altLang="en-US" dirty="0"/>
          </a:p>
          <a:p>
            <a:r>
              <a:rPr lang="en-US" altLang="zh-CN" dirty="0"/>
              <a:t>2. </a:t>
            </a:r>
            <a:r>
              <a:rPr lang="zh-CN" altLang="en-US" dirty="0"/>
              <a:t>直接整合最近的上下文词汇（也就是词的边界信息）</a:t>
            </a:r>
          </a:p>
          <a:p>
            <a:endParaRPr lang="zh-CN" altLang="en-US" dirty="0"/>
          </a:p>
          <a:p>
            <a:r>
              <a:rPr lang="zh-CN" altLang="en-US" dirty="0"/>
              <a:t>   字符的最近上下文词汇是匹配该字符给定句子中最近的过去或未来子序列的词。如图</a:t>
            </a:r>
            <a:r>
              <a:rPr lang="en-US" altLang="zh-CN" dirty="0"/>
              <a:t>1</a:t>
            </a:r>
            <a:r>
              <a:rPr lang="zh-CN" altLang="en-US" dirty="0"/>
              <a:t>，直接使用最近的上下文词“离开”的语义知识，可以预测“顿”为‘’</a:t>
            </a:r>
            <a:r>
              <a:rPr lang="en-US" altLang="zh-CN" dirty="0"/>
              <a:t>I-PER‘’</a:t>
            </a:r>
            <a:r>
              <a:rPr lang="zh-CN" altLang="en-US" dirty="0"/>
              <a:t>（中间</a:t>
            </a:r>
            <a:r>
              <a:rPr lang="en-US" altLang="zh-CN" dirty="0"/>
              <a:t>-</a:t>
            </a:r>
            <a:r>
              <a:rPr lang="zh-CN" altLang="en-US" dirty="0"/>
              <a:t>人）而不是“</a:t>
            </a:r>
            <a:r>
              <a:rPr lang="en-US" altLang="zh-CN" dirty="0"/>
              <a:t>I-ORG”</a:t>
            </a:r>
            <a:r>
              <a:rPr lang="zh-CN" altLang="en-US" dirty="0"/>
              <a:t>（组织），因为“希尔顿”如果是“希尔顿酒店”的话，不能作为动词“离开”的主语。</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8</a:t>
            </a:fld>
            <a:endParaRPr lang="zh-CN" altLang="en-US"/>
          </a:p>
        </p:txBody>
      </p:sp>
    </p:spTree>
    <p:extLst>
      <p:ext uri="{BB962C8B-B14F-4D97-AF65-F5344CB8AC3E}">
        <p14:creationId xmlns:p14="http://schemas.microsoft.com/office/powerpoint/2010/main" val="11754658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然后，为了解决这两个问题，也就是整合自匹配词汇和最近的上下文词汇，提出了三个词</a:t>
            </a:r>
            <a:r>
              <a:rPr lang="en-US" altLang="zh-CN" dirty="0"/>
              <a:t>-</a:t>
            </a:r>
            <a:r>
              <a:rPr lang="zh-CN" altLang="en-US" dirty="0"/>
              <a:t>字符交互图。这三个图共享相同的顶点集，顶点集都是由这些字符和词组成的，比如希，尔，顿，希尔，希尔顿。但也可以看出三个图的边集完全不同。为了表示这些集合，还引入邻接矩阵，类似下面这种。</a:t>
            </a:r>
            <a:endParaRPr lang="en-US" altLang="zh-CN" dirty="0"/>
          </a:p>
          <a:p>
            <a:r>
              <a:rPr lang="zh-CN" altLang="en-US" dirty="0"/>
              <a:t>首先是词</a:t>
            </a:r>
            <a:r>
              <a:rPr lang="en-US" altLang="zh-CN" dirty="0"/>
              <a:t>-</a:t>
            </a:r>
            <a:r>
              <a:rPr lang="zh-CN" altLang="en-US" dirty="0"/>
              <a:t>字符包含图，简称它为</a:t>
            </a:r>
            <a:r>
              <a:rPr lang="en-US" altLang="zh-CN" dirty="0"/>
              <a:t>C</a:t>
            </a:r>
            <a:r>
              <a:rPr lang="zh-CN" altLang="en-US" dirty="0"/>
              <a:t>图，通过 </a:t>
            </a:r>
            <a:r>
              <a:rPr lang="en-US" altLang="zh-CN" dirty="0"/>
              <a:t>C</a:t>
            </a:r>
            <a:r>
              <a:rPr lang="zh-CN" altLang="en-US" dirty="0"/>
              <a:t>图，句子中的字符可以捕捉到自匹配词汇的边界和语义信息。如</a:t>
            </a:r>
            <a:r>
              <a:rPr lang="en-US" altLang="zh-CN" dirty="0"/>
              <a:t>C</a:t>
            </a:r>
            <a:r>
              <a:rPr lang="zh-CN" altLang="en-US" dirty="0"/>
              <a:t>图所示，假如词汇“希尔顿”包含三个字符 ‘希’、‘尔’和‘顿’，它们之间就有边， </a:t>
            </a:r>
            <a:r>
              <a:rPr lang="en-US" altLang="zh-CN" dirty="0"/>
              <a:t>C</a:t>
            </a:r>
            <a:r>
              <a:rPr lang="zh-CN" altLang="en-US" dirty="0"/>
              <a:t>图对应邻接矩阵中顶点‘希尔顿’与其他三个顶点‘希’、‘尔’和‘顿’的值就为</a:t>
            </a:r>
            <a:r>
              <a:rPr lang="en-US" altLang="zh-CN" dirty="0"/>
              <a:t>1</a:t>
            </a:r>
            <a:r>
              <a:rPr lang="zh-CN" altLang="en-US" dirty="0"/>
              <a:t>。所以这种结构就可以捕捉到自匹配词汇的信息。</a:t>
            </a:r>
            <a:endParaRPr lang="en-US" altLang="zh-CN" dirty="0"/>
          </a:p>
          <a:p>
            <a:r>
              <a:rPr lang="zh-CN" altLang="en-US" dirty="0"/>
              <a:t>对于</a:t>
            </a:r>
            <a:r>
              <a:rPr lang="en-US" altLang="zh-CN" dirty="0"/>
              <a:t>T</a:t>
            </a:r>
            <a:r>
              <a:rPr lang="zh-CN" altLang="en-US" dirty="0"/>
              <a:t>图来说，</a:t>
            </a:r>
            <a:r>
              <a:rPr lang="en-US" altLang="zh-CN" dirty="0"/>
              <a:t>T</a:t>
            </a:r>
            <a:r>
              <a:rPr lang="zh-CN" altLang="en-US" dirty="0"/>
              <a:t>图是为了辅助字符捕捉最近的上下文词汇的语义信息。如</a:t>
            </a:r>
            <a:r>
              <a:rPr lang="en-US" altLang="zh-CN" dirty="0"/>
              <a:t>T</a:t>
            </a:r>
            <a:r>
              <a:rPr lang="zh-CN" altLang="en-US" dirty="0"/>
              <a:t>图所示，假如“离开”这个词，它最近的前面的字符是“顿”，词是“希尔顿”，它们就有边，那么邻接矩阵中它们的的顶点对应的值就为</a:t>
            </a:r>
            <a:r>
              <a:rPr lang="en-US" altLang="zh-CN" dirty="0"/>
              <a:t>1</a:t>
            </a:r>
            <a:r>
              <a:rPr lang="zh-CN" altLang="en-US" dirty="0"/>
              <a:t>。</a:t>
            </a:r>
            <a:r>
              <a:rPr lang="en-US" altLang="zh-CN" dirty="0"/>
              <a:t>”</a:t>
            </a:r>
            <a:r>
              <a:rPr lang="zh-CN" altLang="en-US" dirty="0"/>
              <a:t>离开</a:t>
            </a:r>
            <a:r>
              <a:rPr lang="en-US" altLang="zh-CN" dirty="0"/>
              <a:t>”</a:t>
            </a:r>
            <a:r>
              <a:rPr lang="zh-CN" altLang="en-US" dirty="0"/>
              <a:t>这个词最近的后面的字符是“休”，词是“休斯顿”和“休斯顿机场”，它们也有边，那么邻接矩阵中它们的的顶点对应的值也为</a:t>
            </a:r>
            <a:r>
              <a:rPr lang="en-US" altLang="zh-CN" dirty="0"/>
              <a:t>1</a:t>
            </a:r>
            <a:r>
              <a:rPr lang="zh-CN" altLang="en-US" dirty="0"/>
              <a:t>。此外它们每个字符前后之间不同于</a:t>
            </a:r>
            <a:r>
              <a:rPr lang="en-US" altLang="zh-CN" dirty="0"/>
              <a:t>C</a:t>
            </a:r>
            <a:r>
              <a:rPr lang="zh-CN" altLang="en-US" dirty="0"/>
              <a:t>图都是有联系的，所以这种结构能捕获到最近的上下文词汇的信息。</a:t>
            </a:r>
            <a:endParaRPr lang="en-US" altLang="zh-CN" dirty="0"/>
          </a:p>
          <a:p>
            <a:r>
              <a:rPr lang="en-US" altLang="zh-CN" dirty="0"/>
              <a:t>L</a:t>
            </a:r>
            <a:r>
              <a:rPr lang="zh-CN" altLang="en-US" dirty="0"/>
              <a:t>图可以说是对前两个图的简单综合，在之前的论文中，大家都是用</a:t>
            </a:r>
            <a:r>
              <a:rPr lang="en-US" altLang="zh-CN" dirty="0"/>
              <a:t>L</a:t>
            </a:r>
            <a:r>
              <a:rPr lang="zh-CN" altLang="en-US" dirty="0"/>
              <a:t>图这种做法。</a:t>
            </a:r>
            <a:r>
              <a:rPr lang="en-US" altLang="zh-CN" dirty="0"/>
              <a:t>L</a:t>
            </a:r>
            <a:r>
              <a:rPr lang="zh-CN" altLang="en-US" dirty="0"/>
              <a:t>图捕获自匹配词汇和最近的上下文词汇的部分信息。如</a:t>
            </a:r>
            <a:r>
              <a:rPr lang="en-US" altLang="zh-CN" dirty="0"/>
              <a:t>L</a:t>
            </a:r>
            <a:r>
              <a:rPr lang="zh-CN" altLang="en-US" dirty="0"/>
              <a:t>图所示，每个词都与这个词的第一个字符和最后一个字符有边，这样能捕获到自匹配词汇，而每个字符都与前面字符和后面字符有边，这样就能捕获最近上下文的信息。</a:t>
            </a:r>
          </a:p>
        </p:txBody>
      </p:sp>
      <p:sp>
        <p:nvSpPr>
          <p:cNvPr id="4" name="灯片编号占位符 3"/>
          <p:cNvSpPr>
            <a:spLocks noGrp="1"/>
          </p:cNvSpPr>
          <p:nvPr>
            <p:ph type="sldNum" sz="quarter" idx="10"/>
          </p:nvPr>
        </p:nvSpPr>
        <p:spPr/>
        <p:txBody>
          <a:bodyPr/>
          <a:lstStyle/>
          <a:p>
            <a:fld id="{715B8BB2-AB9A-47F4-9A9E-6B5CF216B9C0}" type="slidenum">
              <a:rPr lang="zh-CN" altLang="en-US" smtClean="0"/>
              <a:t>9</a:t>
            </a:fld>
            <a:endParaRPr lang="zh-CN" altLang="en-US"/>
          </a:p>
        </p:txBody>
      </p:sp>
    </p:spTree>
    <p:extLst>
      <p:ext uri="{BB962C8B-B14F-4D97-AF65-F5344CB8AC3E}">
        <p14:creationId xmlns:p14="http://schemas.microsoft.com/office/powerpoint/2010/main" val="2905323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WebSiteName"/>
          <p:cNvSpPr txBox="1"/>
          <p:nvPr userDrawn="1"/>
        </p:nvSpPr>
        <p:spPr>
          <a:xfrm>
            <a:off x="5441011" y="6502835"/>
            <a:ext cx="1309975" cy="230832"/>
          </a:xfrm>
          <a:prstGeom prst="rect">
            <a:avLst/>
          </a:prstGeom>
          <a:noFill/>
        </p:spPr>
        <p:txBody>
          <a:bodyPr wrap="none" rtlCol="0">
            <a:spAutoFit/>
          </a:bodyPr>
          <a:lstStyle/>
          <a:p>
            <a:pPr algn="ct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www.</a:t>
            </a:r>
            <a:r>
              <a:rPr lang="en-US" altLang="zh-CN" sz="900" kern="1200">
                <a:solidFill>
                  <a:schemeClr val="accent5"/>
                </a:solidFill>
                <a:latin typeface="Open Sans" panose="020B0606030504020204" pitchFamily="34" charset="0"/>
                <a:ea typeface="Open Sans" panose="020B0606030504020204" pitchFamily="34" charset="0"/>
                <a:cs typeface="Open Sans" panose="020B0606030504020204" pitchFamily="34" charset="0"/>
              </a:rPr>
              <a:t>boswinner</a:t>
            </a: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.com</a:t>
            </a:r>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Page Number"/>
          <p:cNvSpPr txBox="1"/>
          <p:nvPr userDrawn="1"/>
        </p:nvSpPr>
        <p:spPr>
          <a:xfrm>
            <a:off x="11368795" y="6502835"/>
            <a:ext cx="319318" cy="230832"/>
          </a:xfrm>
          <a:prstGeom prst="rect">
            <a:avLst/>
          </a:prstGeom>
          <a:noFill/>
        </p:spPr>
        <p:txBody>
          <a:bodyPr wrap="none" rtlCol="0">
            <a:spAutoFit/>
          </a:bodyPr>
          <a:lstStyle/>
          <a:p>
            <a:pPr algn="ctr"/>
            <a:fld id="{A9F9B322-0B91-4BE5-8745-9ABB25135DE1}" type="slidenum">
              <a:rPr lang="zh-CN" altLang="en-US" sz="900" smtClean="0">
                <a:solidFill>
                  <a:schemeClr val="tx1">
                    <a:lumMod val="50000"/>
                    <a:lumOff val="50000"/>
                  </a:schemeClr>
                </a:solidFill>
              </a:rPr>
              <a:t>‹#›</a:t>
            </a:fld>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Rectangle 1"/>
          <p:cNvSpPr/>
          <p:nvPr userDrawn="1"/>
        </p:nvSpPr>
        <p:spPr>
          <a:xfrm>
            <a:off x="11467760" y="6736612"/>
            <a:ext cx="121388" cy="121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p:cNvSpPr/>
          <p:nvPr userDrawn="1"/>
        </p:nvSpPr>
        <p:spPr>
          <a:xfrm>
            <a:off x="447168" y="6503055"/>
            <a:ext cx="2326005" cy="22987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盈嘉互联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北京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深圳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上海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乌镇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武汉</a:t>
            </a:r>
            <a:endParaRPr kumimoji="0" lang="zh-CN" altLang="en-US" sz="9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7" name="组合 6"/>
          <p:cNvGrpSpPr/>
          <p:nvPr userDrawn="1"/>
        </p:nvGrpSpPr>
        <p:grpSpPr>
          <a:xfrm>
            <a:off x="5992341" y="441325"/>
            <a:ext cx="5504334" cy="900000"/>
            <a:chOff x="5992341" y="441325"/>
            <a:chExt cx="5504334" cy="900000"/>
          </a:xfrm>
          <a:effectLst>
            <a:outerShdw blurRad="190500" dist="127000" dir="2700000" algn="tl" rotWithShape="0">
              <a:prstClr val="black">
                <a:alpha val="30000"/>
              </a:prstClr>
            </a:outerShdw>
          </a:effectLst>
        </p:grpSpPr>
        <p:sp>
          <p:nvSpPr>
            <p:cNvPr id="8" name="任意多边形 7"/>
            <p:cNvSpPr/>
            <p:nvPr/>
          </p:nvSpPr>
          <p:spPr>
            <a:xfrm>
              <a:off x="5992341" y="441325"/>
              <a:ext cx="5504333" cy="900000"/>
            </a:xfrm>
            <a:custGeom>
              <a:avLst/>
              <a:gdLst>
                <a:gd name="connsiteX0" fmla="*/ 519615 w 5504333"/>
                <a:gd name="connsiteY0" fmla="*/ 0 h 900000"/>
                <a:gd name="connsiteX1" fmla="*/ 5504333 w 5504333"/>
                <a:gd name="connsiteY1" fmla="*/ 0 h 900000"/>
                <a:gd name="connsiteX2" fmla="*/ 5504333 w 5504333"/>
                <a:gd name="connsiteY2" fmla="*/ 900000 h 900000"/>
                <a:gd name="connsiteX3" fmla="*/ 0 w 5504333"/>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5504333" h="900000">
                  <a:moveTo>
                    <a:pt x="519615" y="0"/>
                  </a:moveTo>
                  <a:lnTo>
                    <a:pt x="5504333" y="0"/>
                  </a:lnTo>
                  <a:lnTo>
                    <a:pt x="5504333" y="900000"/>
                  </a:lnTo>
                  <a:lnTo>
                    <a:pt x="0" y="9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任意多边形 8"/>
            <p:cNvSpPr/>
            <p:nvPr/>
          </p:nvSpPr>
          <p:spPr>
            <a:xfrm>
              <a:off x="5992342" y="1268988"/>
              <a:ext cx="5504333" cy="72337"/>
            </a:xfrm>
            <a:custGeom>
              <a:avLst/>
              <a:gdLst>
                <a:gd name="connsiteX0" fmla="*/ 41763 w 5504333"/>
                <a:gd name="connsiteY0" fmla="*/ 0 h 72337"/>
                <a:gd name="connsiteX1" fmla="*/ 5504333 w 5504333"/>
                <a:gd name="connsiteY1" fmla="*/ 0 h 72337"/>
                <a:gd name="connsiteX2" fmla="*/ 5504333 w 5504333"/>
                <a:gd name="connsiteY2" fmla="*/ 72337 h 72337"/>
                <a:gd name="connsiteX3" fmla="*/ 0 w 5504333"/>
                <a:gd name="connsiteY3" fmla="*/ 72337 h 72337"/>
              </a:gdLst>
              <a:ahLst/>
              <a:cxnLst>
                <a:cxn ang="0">
                  <a:pos x="connsiteX0" y="connsiteY0"/>
                </a:cxn>
                <a:cxn ang="0">
                  <a:pos x="connsiteX1" y="connsiteY1"/>
                </a:cxn>
                <a:cxn ang="0">
                  <a:pos x="connsiteX2" y="connsiteY2"/>
                </a:cxn>
                <a:cxn ang="0">
                  <a:pos x="connsiteX3" y="connsiteY3"/>
                </a:cxn>
              </a:cxnLst>
              <a:rect l="l" t="t" r="r" b="b"/>
              <a:pathLst>
                <a:path w="5504333" h="72337">
                  <a:moveTo>
                    <a:pt x="41763" y="0"/>
                  </a:moveTo>
                  <a:lnTo>
                    <a:pt x="5504333" y="0"/>
                  </a:lnTo>
                  <a:lnTo>
                    <a:pt x="5504333" y="72337"/>
                  </a:lnTo>
                  <a:lnTo>
                    <a:pt x="0" y="72337"/>
                  </a:ln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06471" y="575129"/>
            <a:ext cx="1861255" cy="580196"/>
          </a:xfrm>
          <a:prstGeom prst="rect">
            <a:avLst/>
          </a:prstGeom>
        </p:spPr>
      </p:pic>
      <p:sp>
        <p:nvSpPr>
          <p:cNvPr id="3" name="任意多边形 2"/>
          <p:cNvSpPr/>
          <p:nvPr userDrawn="1"/>
        </p:nvSpPr>
        <p:spPr>
          <a:xfrm>
            <a:off x="1449398" y="441325"/>
            <a:ext cx="4813142" cy="900000"/>
          </a:xfrm>
          <a:custGeom>
            <a:avLst/>
            <a:gdLst>
              <a:gd name="connsiteX0" fmla="*/ 0 w 4813142"/>
              <a:gd name="connsiteY0" fmla="*/ 0 h 900000"/>
              <a:gd name="connsiteX1" fmla="*/ 4813142 w 4813142"/>
              <a:gd name="connsiteY1" fmla="*/ 0 h 900000"/>
              <a:gd name="connsiteX2" fmla="*/ 4293527 w 4813142"/>
              <a:gd name="connsiteY2" fmla="*/ 900000 h 900000"/>
              <a:gd name="connsiteX3" fmla="*/ 0 w 4813142"/>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4813142" h="900000">
                <a:moveTo>
                  <a:pt x="0" y="0"/>
                </a:moveTo>
                <a:lnTo>
                  <a:pt x="4813142" y="0"/>
                </a:lnTo>
                <a:lnTo>
                  <a:pt x="4293527" y="900000"/>
                </a:lnTo>
                <a:lnTo>
                  <a:pt x="0" y="900000"/>
                </a:lnTo>
                <a:close/>
              </a:path>
            </a:pathLst>
          </a:custGeom>
          <a:solidFill>
            <a:schemeClr val="accent5"/>
          </a:solidFill>
          <a:ln w="12700" cap="flat" cmpd="sng" algn="ctr">
            <a:noFill/>
            <a:prstDash val="solid"/>
            <a:miter lim="800000"/>
          </a:ln>
          <a:effectLst>
            <a:outerShdw blurRad="190500" dist="127000" dir="2700000" algn="tl" rotWithShape="0">
              <a:prstClr val="black">
                <a:alpha val="30000"/>
              </a:prstClr>
            </a:outerShdw>
          </a:effectLst>
        </p:spPr>
        <p:txBody>
          <a:bodyPr wrap="square" rtlCol="0" anchor="ctr">
            <a:noAutofit/>
          </a:bodyPr>
          <a:lstStyle/>
          <a:p>
            <a:endParaRPr lang="zh-CN" altLang="en-US" kern="0" dirty="0">
              <a:solidFill>
                <a:schemeClr val="bg1">
                  <a:alpha val="80000"/>
                </a:schemeClr>
              </a:solidFill>
              <a:latin typeface="Calibri" panose="020F0502020204030204"/>
              <a:ea typeface="宋体" panose="02010600030101010101" pitchFamily="2" charset="-122"/>
            </a:endParaRPr>
          </a:p>
        </p:txBody>
      </p:sp>
      <p:grpSp>
        <p:nvGrpSpPr>
          <p:cNvPr id="4" name="组合 3"/>
          <p:cNvGrpSpPr/>
          <p:nvPr userDrawn="1"/>
        </p:nvGrpSpPr>
        <p:grpSpPr>
          <a:xfrm>
            <a:off x="695325" y="627325"/>
            <a:ext cx="528000" cy="528000"/>
            <a:chOff x="406574" y="236732"/>
            <a:chExt cx="612048" cy="593261"/>
          </a:xfrm>
        </p:grpSpPr>
        <p:sp>
          <p:nvSpPr>
            <p:cNvPr id="5" name="矩形 4"/>
            <p:cNvSpPr/>
            <p:nvPr userDrawn="1"/>
          </p:nvSpPr>
          <p:spPr>
            <a:xfrm>
              <a:off x="406574" y="236732"/>
              <a:ext cx="504000" cy="504000"/>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694606" y="512239"/>
              <a:ext cx="324016" cy="317754"/>
            </a:xfrm>
            <a:prstGeom prst="rect">
              <a:avLst/>
            </a:pr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5" name="文本占位符 14"/>
          <p:cNvSpPr>
            <a:spLocks noGrp="1"/>
          </p:cNvSpPr>
          <p:nvPr>
            <p:ph type="body" sz="quarter" idx="10" hasCustomPrompt="1"/>
          </p:nvPr>
        </p:nvSpPr>
        <p:spPr>
          <a:xfrm>
            <a:off x="1471804" y="637409"/>
            <a:ext cx="1723549" cy="507831"/>
          </a:xfrm>
          <a:prstGeom prst="rect">
            <a:avLst/>
          </a:prstGeom>
        </p:spPr>
        <p:txBody>
          <a:bodyPr wrap="none" anchor="ctr" anchorCtr="0">
            <a:spAutoFit/>
          </a:bodyPr>
          <a:lstStyle>
            <a:lvl1pPr marL="0" indent="0">
              <a:buNone/>
              <a:defRPr kumimoji="0" lang="zh-CN" altLang="en-US" sz="3000" b="0" i="0" u="none" strike="noStrike" kern="1200" cap="none" spc="0" normalizeH="0" baseline="0" dirty="0">
                <a:ln>
                  <a:noFill/>
                </a:ln>
                <a:solidFill>
                  <a:prstClr val="white"/>
                </a:solidFill>
                <a:effectLst/>
                <a:uLnTx/>
                <a:uFillTx/>
                <a:latin typeface="微软雅黑" panose="020B0503020204020204" pitchFamily="34" charset="-122"/>
                <a:ea typeface="微软雅黑" panose="020B0503020204020204" pitchFamily="34" charset="-122"/>
                <a:cs typeface="+mn-cs"/>
              </a:defRPr>
            </a:lvl1pPr>
          </a:lstStyle>
          <a:p>
            <a:pPr lvl="0"/>
            <a:r>
              <a:rPr lang="zh-CN" altLang="en-US" dirty="0"/>
              <a:t>添加标题</a:t>
            </a:r>
          </a:p>
        </p:txBody>
      </p:sp>
      <p:sp>
        <p:nvSpPr>
          <p:cNvPr id="16" name="文本占位符 14"/>
          <p:cNvSpPr>
            <a:spLocks noGrp="1"/>
          </p:cNvSpPr>
          <p:nvPr>
            <p:ph type="body" sz="quarter" idx="11" hasCustomPrompt="1"/>
          </p:nvPr>
        </p:nvSpPr>
        <p:spPr>
          <a:xfrm>
            <a:off x="3099699" y="779528"/>
            <a:ext cx="2750258" cy="313932"/>
          </a:xfrm>
          <a:prstGeom prst="rect">
            <a:avLst/>
          </a:prstGeom>
        </p:spPr>
        <p:txBody>
          <a:bodyPr wrap="square" anchor="ctr" anchorCtr="0">
            <a:spAutoFit/>
          </a:bodyPr>
          <a:lstStyle>
            <a:lvl1pPr marL="0" indent="0">
              <a:buNone/>
              <a:defRPr kumimoji="0" lang="zh-CN" altLang="en-US" sz="1600" b="0" i="0" u="none" strike="noStrike" kern="1200" cap="none" spc="0" normalizeH="0" baseline="0" dirty="0">
                <a:ln>
                  <a:noFill/>
                </a:ln>
                <a:solidFill>
                  <a:prstClr val="white">
                    <a:alpha val="80000"/>
                  </a:prstClr>
                </a:solidFill>
                <a:effectLst/>
                <a:uLnTx/>
                <a:uFillTx/>
                <a:latin typeface="微软雅黑" panose="020B0503020204020204" pitchFamily="34" charset="-122"/>
                <a:ea typeface="微软雅黑" panose="020B0503020204020204" pitchFamily="34" charset="-122"/>
                <a:cs typeface="+mn-cs"/>
              </a:defRPr>
            </a:lvl1pPr>
          </a:lstStyle>
          <a:p>
            <a:pPr lvl="0"/>
            <a:r>
              <a:rPr lang="zh-CN" altLang="en-US" dirty="0"/>
              <a:t>添加说明文本</a:t>
            </a:r>
          </a:p>
        </p:txBody>
      </p:sp>
      <p:sp>
        <p:nvSpPr>
          <p:cNvPr id="22" name="Page Number"/>
          <p:cNvSpPr txBox="1"/>
          <p:nvPr userDrawn="1"/>
        </p:nvSpPr>
        <p:spPr>
          <a:xfrm>
            <a:off x="11368795" y="6502835"/>
            <a:ext cx="319318" cy="230832"/>
          </a:xfrm>
          <a:prstGeom prst="rect">
            <a:avLst/>
          </a:prstGeom>
          <a:noFill/>
        </p:spPr>
        <p:txBody>
          <a:bodyPr wrap="none" rtlCol="0">
            <a:spAutoFit/>
          </a:bodyPr>
          <a:lstStyle/>
          <a:p>
            <a:pPr algn="ctr"/>
            <a:fld id="{A9F9B322-0B91-4BE5-8745-9ABB25135DE1}" type="slidenum">
              <a:rPr lang="zh-CN" altLang="en-US" sz="900" smtClean="0">
                <a:solidFill>
                  <a:schemeClr val="tx1">
                    <a:lumMod val="50000"/>
                    <a:lumOff val="50000"/>
                  </a:schemeClr>
                </a:solidFill>
              </a:rPr>
              <a:t>‹#›</a:t>
            </a:fld>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5" name="Rectangle 1"/>
          <p:cNvSpPr/>
          <p:nvPr userDrawn="1"/>
        </p:nvSpPr>
        <p:spPr>
          <a:xfrm>
            <a:off x="11467760" y="6736612"/>
            <a:ext cx="121388" cy="121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矩形 16"/>
          <p:cNvSpPr/>
          <p:nvPr userDrawn="1"/>
        </p:nvSpPr>
        <p:spPr>
          <a:xfrm>
            <a:off x="447168" y="6503055"/>
            <a:ext cx="2326005" cy="22987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盈嘉互联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北京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深圳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上海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乌镇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武汉</a:t>
            </a:r>
            <a:endParaRPr kumimoji="0" lang="zh-CN" altLang="en-US" sz="9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endParaRPr>
          </a:p>
        </p:txBody>
      </p:sp>
      <p:sp>
        <p:nvSpPr>
          <p:cNvPr id="18" name="WebSiteName"/>
          <p:cNvSpPr txBox="1"/>
          <p:nvPr userDrawn="1"/>
        </p:nvSpPr>
        <p:spPr>
          <a:xfrm>
            <a:off x="5441011" y="6502835"/>
            <a:ext cx="1309975" cy="230832"/>
          </a:xfrm>
          <a:prstGeom prst="rect">
            <a:avLst/>
          </a:prstGeom>
          <a:noFill/>
        </p:spPr>
        <p:txBody>
          <a:bodyPr wrap="none" rtlCol="0">
            <a:spAutoFit/>
          </a:bodyPr>
          <a:lstStyle/>
          <a:p>
            <a:pPr algn="ct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www.</a:t>
            </a:r>
            <a:r>
              <a:rPr lang="en-US" altLang="zh-CN" sz="900" kern="1200">
                <a:solidFill>
                  <a:schemeClr val="accent5"/>
                </a:solidFill>
                <a:latin typeface="Open Sans" panose="020B0606030504020204" pitchFamily="34" charset="0"/>
                <a:ea typeface="Open Sans" panose="020B0606030504020204" pitchFamily="34" charset="0"/>
                <a:cs typeface="Open Sans" panose="020B0606030504020204" pitchFamily="34" charset="0"/>
              </a:rPr>
              <a:t>boswinner</a:t>
            </a: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.com</a:t>
            </a:r>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任意多边形 2"/>
          <p:cNvSpPr/>
          <p:nvPr userDrawn="1"/>
        </p:nvSpPr>
        <p:spPr>
          <a:xfrm>
            <a:off x="1449398" y="441325"/>
            <a:ext cx="4813142" cy="900000"/>
          </a:xfrm>
          <a:custGeom>
            <a:avLst/>
            <a:gdLst>
              <a:gd name="connsiteX0" fmla="*/ 0 w 4813142"/>
              <a:gd name="connsiteY0" fmla="*/ 0 h 900000"/>
              <a:gd name="connsiteX1" fmla="*/ 4813142 w 4813142"/>
              <a:gd name="connsiteY1" fmla="*/ 0 h 900000"/>
              <a:gd name="connsiteX2" fmla="*/ 4293527 w 4813142"/>
              <a:gd name="connsiteY2" fmla="*/ 900000 h 900000"/>
              <a:gd name="connsiteX3" fmla="*/ 0 w 4813142"/>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4813142" h="900000">
                <a:moveTo>
                  <a:pt x="0" y="0"/>
                </a:moveTo>
                <a:lnTo>
                  <a:pt x="4813142" y="0"/>
                </a:lnTo>
                <a:lnTo>
                  <a:pt x="4293527" y="900000"/>
                </a:lnTo>
                <a:lnTo>
                  <a:pt x="0" y="900000"/>
                </a:lnTo>
                <a:close/>
              </a:path>
            </a:pathLst>
          </a:custGeom>
          <a:solidFill>
            <a:schemeClr val="accent5"/>
          </a:solidFill>
          <a:ln w="12700" cap="flat" cmpd="sng" algn="ctr">
            <a:noFill/>
            <a:prstDash val="solid"/>
            <a:miter lim="800000"/>
          </a:ln>
          <a:effectLst>
            <a:outerShdw blurRad="190500" dist="127000" dir="2700000" algn="tl" rotWithShape="0">
              <a:prstClr val="black">
                <a:alpha val="30000"/>
              </a:prstClr>
            </a:outerShdw>
          </a:effectLst>
        </p:spPr>
        <p:txBody>
          <a:bodyPr wrap="square" rtlCol="0" anchor="ctr">
            <a:noAutofit/>
          </a:bodyPr>
          <a:lstStyle/>
          <a:p>
            <a:endParaRPr lang="zh-CN" altLang="en-US" kern="0" dirty="0">
              <a:solidFill>
                <a:schemeClr val="bg1">
                  <a:alpha val="80000"/>
                </a:schemeClr>
              </a:solidFill>
              <a:latin typeface="Calibri" panose="020F0502020204030204"/>
              <a:ea typeface="宋体" panose="02010600030101010101" pitchFamily="2" charset="-122"/>
            </a:endParaRPr>
          </a:p>
        </p:txBody>
      </p:sp>
      <p:grpSp>
        <p:nvGrpSpPr>
          <p:cNvPr id="4" name="组合 3"/>
          <p:cNvGrpSpPr/>
          <p:nvPr userDrawn="1"/>
        </p:nvGrpSpPr>
        <p:grpSpPr>
          <a:xfrm>
            <a:off x="695325" y="627325"/>
            <a:ext cx="528000" cy="528000"/>
            <a:chOff x="406574" y="236732"/>
            <a:chExt cx="612048" cy="593261"/>
          </a:xfrm>
        </p:grpSpPr>
        <p:sp>
          <p:nvSpPr>
            <p:cNvPr id="5" name="矩形 4"/>
            <p:cNvSpPr/>
            <p:nvPr userDrawn="1"/>
          </p:nvSpPr>
          <p:spPr>
            <a:xfrm>
              <a:off x="406574" y="236732"/>
              <a:ext cx="504000" cy="504000"/>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694606" y="512239"/>
              <a:ext cx="324016" cy="317754"/>
            </a:xfrm>
            <a:prstGeom prst="rect">
              <a:avLst/>
            </a:pr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 name="组合 6"/>
          <p:cNvGrpSpPr/>
          <p:nvPr userDrawn="1"/>
        </p:nvGrpSpPr>
        <p:grpSpPr>
          <a:xfrm>
            <a:off x="5992341" y="441325"/>
            <a:ext cx="5504334" cy="900000"/>
            <a:chOff x="5992341" y="441325"/>
            <a:chExt cx="5504334" cy="900000"/>
          </a:xfrm>
          <a:effectLst>
            <a:outerShdw blurRad="190500" dist="127000" dir="2700000" algn="tl" rotWithShape="0">
              <a:prstClr val="black">
                <a:alpha val="30000"/>
              </a:prstClr>
            </a:outerShdw>
          </a:effectLst>
        </p:grpSpPr>
        <p:sp>
          <p:nvSpPr>
            <p:cNvPr id="8" name="任意多边形 7"/>
            <p:cNvSpPr/>
            <p:nvPr/>
          </p:nvSpPr>
          <p:spPr>
            <a:xfrm>
              <a:off x="5992341" y="441325"/>
              <a:ext cx="5504333" cy="900000"/>
            </a:xfrm>
            <a:custGeom>
              <a:avLst/>
              <a:gdLst>
                <a:gd name="connsiteX0" fmla="*/ 519615 w 5504333"/>
                <a:gd name="connsiteY0" fmla="*/ 0 h 900000"/>
                <a:gd name="connsiteX1" fmla="*/ 5504333 w 5504333"/>
                <a:gd name="connsiteY1" fmla="*/ 0 h 900000"/>
                <a:gd name="connsiteX2" fmla="*/ 5504333 w 5504333"/>
                <a:gd name="connsiteY2" fmla="*/ 900000 h 900000"/>
                <a:gd name="connsiteX3" fmla="*/ 0 w 5504333"/>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5504333" h="900000">
                  <a:moveTo>
                    <a:pt x="519615" y="0"/>
                  </a:moveTo>
                  <a:lnTo>
                    <a:pt x="5504333" y="0"/>
                  </a:lnTo>
                  <a:lnTo>
                    <a:pt x="5504333" y="900000"/>
                  </a:lnTo>
                  <a:lnTo>
                    <a:pt x="0" y="9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任意多边形 8"/>
            <p:cNvSpPr/>
            <p:nvPr/>
          </p:nvSpPr>
          <p:spPr>
            <a:xfrm>
              <a:off x="5992342" y="1268988"/>
              <a:ext cx="5504333" cy="72337"/>
            </a:xfrm>
            <a:custGeom>
              <a:avLst/>
              <a:gdLst>
                <a:gd name="connsiteX0" fmla="*/ 41763 w 5504333"/>
                <a:gd name="connsiteY0" fmla="*/ 0 h 72337"/>
                <a:gd name="connsiteX1" fmla="*/ 5504333 w 5504333"/>
                <a:gd name="connsiteY1" fmla="*/ 0 h 72337"/>
                <a:gd name="connsiteX2" fmla="*/ 5504333 w 5504333"/>
                <a:gd name="connsiteY2" fmla="*/ 72337 h 72337"/>
                <a:gd name="connsiteX3" fmla="*/ 0 w 5504333"/>
                <a:gd name="connsiteY3" fmla="*/ 72337 h 72337"/>
              </a:gdLst>
              <a:ahLst/>
              <a:cxnLst>
                <a:cxn ang="0">
                  <a:pos x="connsiteX0" y="connsiteY0"/>
                </a:cxn>
                <a:cxn ang="0">
                  <a:pos x="connsiteX1" y="connsiteY1"/>
                </a:cxn>
                <a:cxn ang="0">
                  <a:pos x="connsiteX2" y="connsiteY2"/>
                </a:cxn>
                <a:cxn ang="0">
                  <a:pos x="connsiteX3" y="connsiteY3"/>
                </a:cxn>
              </a:cxnLst>
              <a:rect l="l" t="t" r="r" b="b"/>
              <a:pathLst>
                <a:path w="5504333" h="72337">
                  <a:moveTo>
                    <a:pt x="41763" y="0"/>
                  </a:moveTo>
                  <a:lnTo>
                    <a:pt x="5504333" y="0"/>
                  </a:lnTo>
                  <a:lnTo>
                    <a:pt x="5504333" y="72337"/>
                  </a:lnTo>
                  <a:lnTo>
                    <a:pt x="0" y="72337"/>
                  </a:ln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0" name="文本占位符 14"/>
          <p:cNvSpPr>
            <a:spLocks noGrp="1"/>
          </p:cNvSpPr>
          <p:nvPr>
            <p:ph type="body" sz="quarter" idx="10" hasCustomPrompt="1"/>
          </p:nvPr>
        </p:nvSpPr>
        <p:spPr>
          <a:xfrm>
            <a:off x="1471804" y="637409"/>
            <a:ext cx="1723549" cy="507831"/>
          </a:xfrm>
          <a:prstGeom prst="rect">
            <a:avLst/>
          </a:prstGeom>
        </p:spPr>
        <p:txBody>
          <a:bodyPr wrap="none" anchor="ctr" anchorCtr="0">
            <a:spAutoFit/>
          </a:bodyPr>
          <a:lstStyle>
            <a:lvl1pPr marL="0" indent="0">
              <a:buNone/>
              <a:defRPr kumimoji="0" lang="zh-CN" altLang="en-US" sz="3000" b="0" i="0" u="none" strike="noStrike" kern="1200" cap="none" spc="0" normalizeH="0" baseline="0" dirty="0">
                <a:ln>
                  <a:noFill/>
                </a:ln>
                <a:solidFill>
                  <a:prstClr val="white"/>
                </a:solidFill>
                <a:effectLst/>
                <a:uLnTx/>
                <a:uFillTx/>
                <a:latin typeface="微软雅黑" panose="020B0503020204020204" pitchFamily="34" charset="-122"/>
                <a:ea typeface="微软雅黑" panose="020B0503020204020204" pitchFamily="34" charset="-122"/>
                <a:cs typeface="+mn-cs"/>
              </a:defRPr>
            </a:lvl1pPr>
          </a:lstStyle>
          <a:p>
            <a:pPr lvl="0"/>
            <a:r>
              <a:rPr lang="zh-CN" altLang="en-US" dirty="0"/>
              <a:t>添加标题</a:t>
            </a:r>
          </a:p>
        </p:txBody>
      </p:sp>
      <p:sp>
        <p:nvSpPr>
          <p:cNvPr id="11" name="文本占位符 14"/>
          <p:cNvSpPr>
            <a:spLocks noGrp="1"/>
          </p:cNvSpPr>
          <p:nvPr>
            <p:ph type="body" sz="quarter" idx="11" hasCustomPrompt="1"/>
          </p:nvPr>
        </p:nvSpPr>
        <p:spPr>
          <a:xfrm>
            <a:off x="3099699" y="779528"/>
            <a:ext cx="2573358" cy="313932"/>
          </a:xfrm>
          <a:prstGeom prst="rect">
            <a:avLst/>
          </a:prstGeom>
        </p:spPr>
        <p:txBody>
          <a:bodyPr wrap="square" anchor="ctr" anchorCtr="0">
            <a:spAutoFit/>
          </a:bodyPr>
          <a:lstStyle>
            <a:lvl1pPr marL="0" indent="0">
              <a:buNone/>
              <a:defRPr kumimoji="0" lang="zh-CN" altLang="en-US" sz="1600" b="0" i="0" u="none" strike="noStrike" kern="1200" cap="none" spc="0" normalizeH="0" baseline="0" dirty="0">
                <a:ln>
                  <a:noFill/>
                </a:ln>
                <a:solidFill>
                  <a:prstClr val="white">
                    <a:alpha val="80000"/>
                  </a:prstClr>
                </a:solidFill>
                <a:effectLst/>
                <a:uLnTx/>
                <a:uFillTx/>
                <a:latin typeface="微软雅黑" panose="020B0503020204020204" pitchFamily="34" charset="-122"/>
                <a:ea typeface="微软雅黑" panose="020B0503020204020204" pitchFamily="34" charset="-122"/>
                <a:cs typeface="+mn-cs"/>
              </a:defRPr>
            </a:lvl1pPr>
          </a:lstStyle>
          <a:p>
            <a:pPr lvl="0"/>
            <a:r>
              <a:rPr lang="zh-CN" altLang="en-US" dirty="0"/>
              <a:t>添加说明文本</a:t>
            </a:r>
          </a:p>
        </p:txBody>
      </p:sp>
      <p:sp>
        <p:nvSpPr>
          <p:cNvPr id="18" name="Page Number"/>
          <p:cNvSpPr txBox="1"/>
          <p:nvPr userDrawn="1"/>
        </p:nvSpPr>
        <p:spPr>
          <a:xfrm>
            <a:off x="11368795" y="6502835"/>
            <a:ext cx="319318" cy="230832"/>
          </a:xfrm>
          <a:prstGeom prst="rect">
            <a:avLst/>
          </a:prstGeom>
          <a:noFill/>
        </p:spPr>
        <p:txBody>
          <a:bodyPr wrap="none" rtlCol="0">
            <a:spAutoFit/>
          </a:bodyPr>
          <a:lstStyle/>
          <a:p>
            <a:pPr algn="ctr"/>
            <a:fld id="{A9F9B322-0B91-4BE5-8745-9ABB25135DE1}" type="slidenum">
              <a:rPr lang="zh-CN" altLang="en-US" sz="900" smtClean="0">
                <a:solidFill>
                  <a:schemeClr val="tx1">
                    <a:lumMod val="50000"/>
                    <a:lumOff val="50000"/>
                  </a:schemeClr>
                </a:solidFill>
              </a:rPr>
              <a:t>‹#›</a:t>
            </a:fld>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 name="Rectangle 1"/>
          <p:cNvSpPr/>
          <p:nvPr userDrawn="1"/>
        </p:nvSpPr>
        <p:spPr>
          <a:xfrm>
            <a:off x="11467760" y="6736612"/>
            <a:ext cx="121388" cy="121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矩形 20"/>
          <p:cNvSpPr/>
          <p:nvPr userDrawn="1"/>
        </p:nvSpPr>
        <p:spPr>
          <a:xfrm>
            <a:off x="447168" y="6503055"/>
            <a:ext cx="2326005" cy="22987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盈嘉互联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北京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深圳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上海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乌镇 </a:t>
            </a:r>
            <a:r>
              <a:rPr kumimoji="0" lang="en-US" altLang="zh-CN"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 </a:t>
            </a:r>
            <a:r>
              <a:rPr kumimoji="0" lang="zh-CN" altLang="en-US" sz="900" b="0" i="0" u="none" strike="noStrike" kern="1200" cap="none" spc="0" normalizeH="0" baseline="0" noProof="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rPr>
              <a:t>武汉</a:t>
            </a:r>
            <a:endParaRPr kumimoji="0" lang="zh-CN" altLang="en-US" sz="900" b="0" i="0" u="none" strike="noStrike" kern="1200" cap="none" spc="0" normalizeH="0" baseline="0" noProof="0" dirty="0">
              <a:ln>
                <a:noFill/>
              </a:ln>
              <a:solidFill>
                <a:schemeClr val="accent5"/>
              </a:solidFill>
              <a:effectLst/>
              <a:uLnTx/>
              <a:uFillTx/>
              <a:latin typeface="微软雅黑" panose="020B0503020204020204" pitchFamily="34" charset="-122"/>
              <a:ea typeface="微软雅黑" panose="020B0503020204020204" pitchFamily="34" charset="-122"/>
              <a:cs typeface="Open Sans" panose="020B0606030504020204" pitchFamily="34" charset="0"/>
            </a:endParaRPr>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306471" y="575129"/>
            <a:ext cx="1861255" cy="580196"/>
          </a:xfrm>
          <a:prstGeom prst="rect">
            <a:avLst/>
          </a:prstGeom>
        </p:spPr>
      </p:pic>
      <p:sp>
        <p:nvSpPr>
          <p:cNvPr id="23" name="WebSiteName"/>
          <p:cNvSpPr txBox="1"/>
          <p:nvPr userDrawn="1"/>
        </p:nvSpPr>
        <p:spPr>
          <a:xfrm>
            <a:off x="5441011" y="6502835"/>
            <a:ext cx="1309975" cy="230832"/>
          </a:xfrm>
          <a:prstGeom prst="rect">
            <a:avLst/>
          </a:prstGeom>
          <a:noFill/>
        </p:spPr>
        <p:txBody>
          <a:bodyPr wrap="none" rtlCol="0">
            <a:spAutoFit/>
          </a:bodyPr>
          <a:lstStyle/>
          <a:p>
            <a:pPr algn="ct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www.</a:t>
            </a:r>
            <a:r>
              <a:rPr lang="en-US" altLang="zh-CN" sz="900" kern="1200">
                <a:solidFill>
                  <a:schemeClr val="accent5"/>
                </a:solidFill>
                <a:latin typeface="Open Sans" panose="020B0606030504020204" pitchFamily="34" charset="0"/>
                <a:ea typeface="Open Sans" panose="020B0606030504020204" pitchFamily="34" charset="0"/>
                <a:cs typeface="Open Sans" panose="020B0606030504020204" pitchFamily="34" charset="0"/>
              </a:rPr>
              <a:t>boswinner</a:t>
            </a:r>
            <a:r>
              <a:rPr lang="en-US" sz="9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.com</a:t>
            </a:r>
            <a:endParaRPr lang="en-US" sz="9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extLst>
              <a:ext uri="{BEBA8EAE-BF5A-486C-A8C5-ECC9F3942E4B}">
                <a14:imgProps xmlns:a14="http://schemas.microsoft.com/office/drawing/2010/main">
                  <a14:imgLayer r:embed="rId6">
                    <a14:imgEffect>
                      <a14:brightnessContrast contrast="-20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7" name="图片 6" hidden="1"/>
          <p:cNvPicPr>
            <a:picLocks noChangeAspect="1"/>
          </p:cNvPicPr>
          <p:nvPr userDrawn="1"/>
        </p:nvPicPr>
        <p:blipFill>
          <a:blip r:embed="rId7">
            <a:extLst>
              <a:ext uri="{BEBA8EAE-BF5A-486C-A8C5-ECC9F3942E4B}">
                <a14:imgProps xmlns:a14="http://schemas.microsoft.com/office/drawing/2010/main">
                  <a14:imgLayer r:embed="rId8">
                    <a14:imgEffect>
                      <a14:brightnessContrast contrast="-20000"/>
                    </a14:imgEffect>
                  </a14:imgLayer>
                </a14:imgProps>
              </a:ext>
            </a:extLst>
          </a:blip>
          <a:stretch>
            <a:fillRect/>
          </a:stretch>
        </p:blipFill>
        <p:spPr>
          <a:xfrm>
            <a:off x="0" y="1571"/>
            <a:ext cx="12192000" cy="685642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tags" Target="../tags/tag6.xml"/><Relationship Id="rId11" Type="http://schemas.openxmlformats.org/officeDocument/2006/relationships/image" Target="../media/image4.jpeg"/><Relationship Id="rId5" Type="http://schemas.openxmlformats.org/officeDocument/2006/relationships/tags" Target="../tags/tag5.xml"/><Relationship Id="rId10" Type="http://schemas.openxmlformats.org/officeDocument/2006/relationships/image" Target="../media/image3.png"/><Relationship Id="rId4" Type="http://schemas.openxmlformats.org/officeDocument/2006/relationships/tags" Target="../tags/tag4.xml"/><Relationship Id="rId9"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tags" Target="../tags/tag32.xml"/><Relationship Id="rId7" Type="http://schemas.openxmlformats.org/officeDocument/2006/relationships/image" Target="../media/image16.png"/><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notesSlide" Target="../notesSlides/notesSlide12.xml"/><Relationship Id="rId5" Type="http://schemas.openxmlformats.org/officeDocument/2006/relationships/slideLayout" Target="../slideLayouts/slideLayout1.xml"/><Relationship Id="rId4" Type="http://schemas.openxmlformats.org/officeDocument/2006/relationships/tags" Target="../tags/tag3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tags" Target="../tags/tag36.xml"/><Relationship Id="rId7" Type="http://schemas.openxmlformats.org/officeDocument/2006/relationships/image" Target="../media/image16.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notesSlide" Target="../notesSlides/notesSlide15.xml"/><Relationship Id="rId5" Type="http://schemas.openxmlformats.org/officeDocument/2006/relationships/slideLayout" Target="../slideLayouts/slideLayout1.xml"/><Relationship Id="rId4" Type="http://schemas.openxmlformats.org/officeDocument/2006/relationships/tags" Target="../tags/tag3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17.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notesSlide" Target="../notesSlides/notesSlide17.xml"/><Relationship Id="rId3" Type="http://schemas.openxmlformats.org/officeDocument/2006/relationships/tags" Target="../tags/tag40.xml"/><Relationship Id="rId7" Type="http://schemas.openxmlformats.org/officeDocument/2006/relationships/tags" Target="../tags/tag44.xml"/><Relationship Id="rId12" Type="http://schemas.openxmlformats.org/officeDocument/2006/relationships/slideLayout" Target="../slideLayouts/slideLayout1.xml"/><Relationship Id="rId2" Type="http://schemas.openxmlformats.org/officeDocument/2006/relationships/tags" Target="../tags/tag39.xml"/><Relationship Id="rId1" Type="http://schemas.openxmlformats.org/officeDocument/2006/relationships/themeOverride" Target="../theme/themeOverride7.xml"/><Relationship Id="rId6" Type="http://schemas.openxmlformats.org/officeDocument/2006/relationships/tags" Target="../tags/tag43.xml"/><Relationship Id="rId11" Type="http://schemas.openxmlformats.org/officeDocument/2006/relationships/tags" Target="../tags/tag48.xml"/><Relationship Id="rId5" Type="http://schemas.openxmlformats.org/officeDocument/2006/relationships/tags" Target="../tags/tag42.xml"/><Relationship Id="rId15" Type="http://schemas.openxmlformats.org/officeDocument/2006/relationships/image" Target="../media/image19.png"/><Relationship Id="rId10" Type="http://schemas.openxmlformats.org/officeDocument/2006/relationships/tags" Target="../tags/tag47.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image" Target="../media/image4.jpeg"/></Relationships>
</file>

<file path=ppt/slides/_rels/slide2.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tags" Target="../tags/tag19.xml"/><Relationship Id="rId18" Type="http://schemas.openxmlformats.org/officeDocument/2006/relationships/slideLayout" Target="../slideLayouts/slideLayout1.xml"/><Relationship Id="rId3" Type="http://schemas.openxmlformats.org/officeDocument/2006/relationships/tags" Target="../tags/tag9.xml"/><Relationship Id="rId21" Type="http://schemas.microsoft.com/office/2007/relationships/hdphoto" Target="../media/hdphoto3.wdp"/><Relationship Id="rId7" Type="http://schemas.openxmlformats.org/officeDocument/2006/relationships/tags" Target="../tags/tag13.xml"/><Relationship Id="rId12" Type="http://schemas.openxmlformats.org/officeDocument/2006/relationships/tags" Target="../tags/tag18.xml"/><Relationship Id="rId17" Type="http://schemas.openxmlformats.org/officeDocument/2006/relationships/tags" Target="../tags/tag23.xml"/><Relationship Id="rId2" Type="http://schemas.openxmlformats.org/officeDocument/2006/relationships/tags" Target="../tags/tag8.xml"/><Relationship Id="rId16" Type="http://schemas.openxmlformats.org/officeDocument/2006/relationships/tags" Target="../tags/tag22.xml"/><Relationship Id="rId20" Type="http://schemas.openxmlformats.org/officeDocument/2006/relationships/image" Target="../media/image5.png"/><Relationship Id="rId1" Type="http://schemas.openxmlformats.org/officeDocument/2006/relationships/themeOverride" Target="../theme/themeOverride2.xml"/><Relationship Id="rId6" Type="http://schemas.openxmlformats.org/officeDocument/2006/relationships/tags" Target="../tags/tag12.xml"/><Relationship Id="rId11" Type="http://schemas.openxmlformats.org/officeDocument/2006/relationships/tags" Target="../tags/tag17.xml"/><Relationship Id="rId5" Type="http://schemas.openxmlformats.org/officeDocument/2006/relationships/tags" Target="../tags/tag11.xml"/><Relationship Id="rId15" Type="http://schemas.openxmlformats.org/officeDocument/2006/relationships/tags" Target="../tags/tag21.xml"/><Relationship Id="rId10" Type="http://schemas.openxmlformats.org/officeDocument/2006/relationships/tags" Target="../tags/tag16.xml"/><Relationship Id="rId19" Type="http://schemas.openxmlformats.org/officeDocument/2006/relationships/notesSlide" Target="../notesSlides/notesSlide2.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tags" Target="../tags/tag20.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3.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tags" Target="../tags/tag26.xml"/><Relationship Id="rId7" Type="http://schemas.openxmlformats.org/officeDocument/2006/relationships/image" Target="../media/image8.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2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xml"/><Relationship Id="rId1" Type="http://schemas.openxmlformats.org/officeDocument/2006/relationships/themeOverride" Target="../theme/themeOverride6.xml"/><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PA_组合 23"/>
          <p:cNvGrpSpPr/>
          <p:nvPr>
            <p:custDataLst>
              <p:tags r:id="rId2"/>
            </p:custDataLst>
          </p:nvPr>
        </p:nvGrpSpPr>
        <p:grpSpPr>
          <a:xfrm>
            <a:off x="5826446" y="728663"/>
            <a:ext cx="5670229" cy="900000"/>
            <a:chOff x="5826446" y="728663"/>
            <a:chExt cx="5670229" cy="900000"/>
          </a:xfrm>
          <a:effectLst>
            <a:outerShdw blurRad="190500" dist="127000" dir="2700000" algn="tl" rotWithShape="0">
              <a:prstClr val="black">
                <a:alpha val="30000"/>
              </a:prstClr>
            </a:outerShdw>
          </a:effectLst>
        </p:grpSpPr>
        <p:sp>
          <p:nvSpPr>
            <p:cNvPr id="12" name="任意多边形 11"/>
            <p:cNvSpPr/>
            <p:nvPr/>
          </p:nvSpPr>
          <p:spPr>
            <a:xfrm>
              <a:off x="5826446" y="728663"/>
              <a:ext cx="5670229" cy="900000"/>
            </a:xfrm>
            <a:custGeom>
              <a:avLst/>
              <a:gdLst>
                <a:gd name="connsiteX0" fmla="*/ 519615 w 5670229"/>
                <a:gd name="connsiteY0" fmla="*/ 0 h 900000"/>
                <a:gd name="connsiteX1" fmla="*/ 5670229 w 5670229"/>
                <a:gd name="connsiteY1" fmla="*/ 0 h 900000"/>
                <a:gd name="connsiteX2" fmla="*/ 5670229 w 5670229"/>
                <a:gd name="connsiteY2" fmla="*/ 900000 h 900000"/>
                <a:gd name="connsiteX3" fmla="*/ 0 w 5670229"/>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5670229" h="900000">
                  <a:moveTo>
                    <a:pt x="519615" y="0"/>
                  </a:moveTo>
                  <a:lnTo>
                    <a:pt x="5670229" y="0"/>
                  </a:lnTo>
                  <a:lnTo>
                    <a:pt x="5670229" y="900000"/>
                  </a:lnTo>
                  <a:lnTo>
                    <a:pt x="0" y="9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任意多边形 13"/>
            <p:cNvSpPr/>
            <p:nvPr/>
          </p:nvSpPr>
          <p:spPr>
            <a:xfrm>
              <a:off x="5826446" y="1556326"/>
              <a:ext cx="5670229" cy="72337"/>
            </a:xfrm>
            <a:custGeom>
              <a:avLst/>
              <a:gdLst>
                <a:gd name="connsiteX0" fmla="*/ 41764 w 5670229"/>
                <a:gd name="connsiteY0" fmla="*/ 0 h 72337"/>
                <a:gd name="connsiteX1" fmla="*/ 5670229 w 5670229"/>
                <a:gd name="connsiteY1" fmla="*/ 0 h 72337"/>
                <a:gd name="connsiteX2" fmla="*/ 5670229 w 5670229"/>
                <a:gd name="connsiteY2" fmla="*/ 72337 h 72337"/>
                <a:gd name="connsiteX3" fmla="*/ 0 w 5670229"/>
                <a:gd name="connsiteY3" fmla="*/ 72337 h 72337"/>
              </a:gdLst>
              <a:ahLst/>
              <a:cxnLst>
                <a:cxn ang="0">
                  <a:pos x="connsiteX0" y="connsiteY0"/>
                </a:cxn>
                <a:cxn ang="0">
                  <a:pos x="connsiteX1" y="connsiteY1"/>
                </a:cxn>
                <a:cxn ang="0">
                  <a:pos x="connsiteX2" y="connsiteY2"/>
                </a:cxn>
                <a:cxn ang="0">
                  <a:pos x="connsiteX3" y="connsiteY3"/>
                </a:cxn>
              </a:cxnLst>
              <a:rect l="l" t="t" r="r" b="b"/>
              <a:pathLst>
                <a:path w="5670229" h="72337">
                  <a:moveTo>
                    <a:pt x="41764" y="0"/>
                  </a:moveTo>
                  <a:lnTo>
                    <a:pt x="5670229" y="0"/>
                  </a:lnTo>
                  <a:lnTo>
                    <a:pt x="5670229" y="72337"/>
                  </a:lnTo>
                  <a:lnTo>
                    <a:pt x="0" y="72337"/>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2" name="图片 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306471" y="875919"/>
            <a:ext cx="1861255" cy="580196"/>
          </a:xfrm>
          <a:prstGeom prst="rect">
            <a:avLst/>
          </a:prstGeom>
        </p:spPr>
      </p:pic>
      <p:sp>
        <p:nvSpPr>
          <p:cNvPr id="4" name="原创Q729615610"/>
          <p:cNvSpPr/>
          <p:nvPr>
            <p:custDataLst>
              <p:tags r:id="rId3"/>
            </p:custDataLst>
          </p:nvPr>
        </p:nvSpPr>
        <p:spPr>
          <a:xfrm>
            <a:off x="695324" y="728663"/>
            <a:ext cx="5400676" cy="5400675"/>
          </a:xfrm>
          <a:custGeom>
            <a:avLst/>
            <a:gdLst>
              <a:gd name="connsiteX0" fmla="*/ 0 w 5400675"/>
              <a:gd name="connsiteY0" fmla="*/ 0 h 5400675"/>
              <a:gd name="connsiteX1" fmla="*/ 5400675 w 5400675"/>
              <a:gd name="connsiteY1" fmla="*/ 0 h 5400675"/>
              <a:gd name="connsiteX2" fmla="*/ 5231012 w 5400675"/>
              <a:gd name="connsiteY2" fmla="*/ 313118 h 5400675"/>
              <a:gd name="connsiteX3" fmla="*/ 2293710 w 5400675"/>
              <a:gd name="connsiteY3" fmla="*/ 5400675 h 5400675"/>
              <a:gd name="connsiteX4" fmla="*/ 0 w 5400675"/>
              <a:gd name="connsiteY4" fmla="*/ 5400675 h 5400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675" h="5400675">
                <a:moveTo>
                  <a:pt x="0" y="0"/>
                </a:moveTo>
                <a:lnTo>
                  <a:pt x="5400675" y="0"/>
                </a:lnTo>
                <a:lnTo>
                  <a:pt x="5231012" y="313118"/>
                </a:lnTo>
                <a:lnTo>
                  <a:pt x="2293710" y="5400675"/>
                </a:lnTo>
                <a:lnTo>
                  <a:pt x="0" y="5400675"/>
                </a:lnTo>
                <a:close/>
              </a:path>
            </a:pathLst>
          </a:custGeom>
          <a:blipFill>
            <a:blip r:embed="rId11"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PA_任意多边形 22"/>
          <p:cNvSpPr/>
          <p:nvPr>
            <p:custDataLst>
              <p:tags r:id="rId4"/>
            </p:custDataLst>
          </p:nvPr>
        </p:nvSpPr>
        <p:spPr>
          <a:xfrm>
            <a:off x="3872304" y="1844665"/>
            <a:ext cx="7624370" cy="3168672"/>
          </a:xfrm>
          <a:custGeom>
            <a:avLst/>
            <a:gdLst>
              <a:gd name="connsiteX0" fmla="*/ 1829434 w 7624370"/>
              <a:gd name="connsiteY0" fmla="*/ 0 h 3168672"/>
              <a:gd name="connsiteX1" fmla="*/ 7624370 w 7624370"/>
              <a:gd name="connsiteY1" fmla="*/ 0 h 3168672"/>
              <a:gd name="connsiteX2" fmla="*/ 7624370 w 7624370"/>
              <a:gd name="connsiteY2" fmla="*/ 3168672 h 3168672"/>
              <a:gd name="connsiteX3" fmla="*/ 0 w 7624370"/>
              <a:gd name="connsiteY3" fmla="*/ 3168672 h 3168672"/>
            </a:gdLst>
            <a:ahLst/>
            <a:cxnLst>
              <a:cxn ang="0">
                <a:pos x="connsiteX0" y="connsiteY0"/>
              </a:cxn>
              <a:cxn ang="0">
                <a:pos x="connsiteX1" y="connsiteY1"/>
              </a:cxn>
              <a:cxn ang="0">
                <a:pos x="connsiteX2" y="connsiteY2"/>
              </a:cxn>
              <a:cxn ang="0">
                <a:pos x="connsiteX3" y="connsiteY3"/>
              </a:cxn>
            </a:cxnLst>
            <a:rect l="l" t="t" r="r" b="b"/>
            <a:pathLst>
              <a:path w="7624370" h="3168672">
                <a:moveTo>
                  <a:pt x="1829434" y="0"/>
                </a:moveTo>
                <a:lnTo>
                  <a:pt x="7624370" y="0"/>
                </a:lnTo>
                <a:lnTo>
                  <a:pt x="7624370" y="3168672"/>
                </a:lnTo>
                <a:lnTo>
                  <a:pt x="0" y="3168672"/>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PA_任意多边形 17"/>
          <p:cNvSpPr/>
          <p:nvPr>
            <p:custDataLst>
              <p:tags r:id="rId5"/>
            </p:custDataLst>
          </p:nvPr>
        </p:nvSpPr>
        <p:spPr>
          <a:xfrm>
            <a:off x="3227981" y="5229338"/>
            <a:ext cx="8268693" cy="900000"/>
          </a:xfrm>
          <a:custGeom>
            <a:avLst/>
            <a:gdLst>
              <a:gd name="connsiteX0" fmla="*/ 519615 w 8268693"/>
              <a:gd name="connsiteY0" fmla="*/ 0 h 900000"/>
              <a:gd name="connsiteX1" fmla="*/ 8268693 w 8268693"/>
              <a:gd name="connsiteY1" fmla="*/ 0 h 900000"/>
              <a:gd name="connsiteX2" fmla="*/ 8268693 w 8268693"/>
              <a:gd name="connsiteY2" fmla="*/ 900000 h 900000"/>
              <a:gd name="connsiteX3" fmla="*/ 0 w 8268693"/>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8268693" h="900000">
                <a:moveTo>
                  <a:pt x="519615" y="0"/>
                </a:moveTo>
                <a:lnTo>
                  <a:pt x="8268693" y="0"/>
                </a:lnTo>
                <a:lnTo>
                  <a:pt x="8268693" y="900000"/>
                </a:lnTo>
                <a:lnTo>
                  <a:pt x="0" y="900000"/>
                </a:lnTo>
                <a:close/>
              </a:path>
            </a:pathLst>
          </a:custGeom>
          <a:solidFill>
            <a:srgbClr val="0564C3"/>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PA_文本框 55"/>
          <p:cNvSpPr txBox="1"/>
          <p:nvPr>
            <p:custDataLst>
              <p:tags r:id="rId6"/>
            </p:custDataLst>
          </p:nvPr>
        </p:nvSpPr>
        <p:spPr>
          <a:xfrm>
            <a:off x="5509557" y="2635603"/>
            <a:ext cx="5985968" cy="684793"/>
          </a:xfrm>
          <a:prstGeom prst="rect">
            <a:avLst/>
          </a:prstGeom>
          <a:noFill/>
        </p:spPr>
        <p:txBody>
          <a:bodyPr wrap="square" lIns="68571" tIns="34285" rIns="68571" bIns="34285" rtlCol="0">
            <a:spAutoFit/>
          </a:bodyPr>
          <a:lstStyle/>
          <a:p>
            <a:pPr algn="ctr"/>
            <a:r>
              <a:rPr lang="zh-CN" altLang="en-US" sz="4000" b="1" dirty="0">
                <a:solidFill>
                  <a:schemeClr val="accent5"/>
                </a:solidFill>
                <a:latin typeface="微软雅黑" panose="020B0503020204020204" pitchFamily="34" charset="-122"/>
                <a:ea typeface="微软雅黑" panose="020B0503020204020204" pitchFamily="34" charset="-122"/>
              </a:rPr>
              <a:t>中文命名实体识别</a:t>
            </a:r>
          </a:p>
        </p:txBody>
      </p:sp>
      <p:cxnSp>
        <p:nvCxnSpPr>
          <p:cNvPr id="34" name="PA_直接连接符 56"/>
          <p:cNvCxnSpPr/>
          <p:nvPr>
            <p:custDataLst>
              <p:tags r:id="rId7"/>
            </p:custDataLst>
          </p:nvPr>
        </p:nvCxnSpPr>
        <p:spPr>
          <a:xfrm flipV="1">
            <a:off x="5674314" y="3320396"/>
            <a:ext cx="5821211" cy="13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6A4C8A6B-152E-495D-A0F5-B9316D37A630}"/>
              </a:ext>
            </a:extLst>
          </p:cNvPr>
          <p:cNvSpPr/>
          <p:nvPr/>
        </p:nvSpPr>
        <p:spPr>
          <a:xfrm>
            <a:off x="6574755" y="4104825"/>
            <a:ext cx="1287100" cy="285462"/>
          </a:xfrm>
          <a:prstGeom prst="rect">
            <a:avLst/>
          </a:prstGeom>
          <a:solidFill>
            <a:schemeClr val="accent1">
              <a:lumMod val="20000"/>
              <a:lumOff val="8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400" b="1" dirty="0">
                <a:solidFill>
                  <a:srgbClr val="085296"/>
                </a:solidFill>
                <a:latin typeface="Microsoft YaHei" panose="020B0503020204020204" pitchFamily="34" charset="-122"/>
                <a:ea typeface="Microsoft YaHei" panose="020B0503020204020204" pitchFamily="34" charset="-122"/>
                <a:cs typeface="+mn-ea"/>
                <a:sym typeface="+mn-lt"/>
              </a:rPr>
              <a:t>算法负责人</a:t>
            </a:r>
          </a:p>
        </p:txBody>
      </p:sp>
      <p:sp>
        <p:nvSpPr>
          <p:cNvPr id="13" name="矩形 12">
            <a:extLst>
              <a:ext uri="{FF2B5EF4-FFF2-40B4-BE49-F238E27FC236}">
                <a16:creationId xmlns:a16="http://schemas.microsoft.com/office/drawing/2014/main" id="{A174EC27-A018-41DE-B3B9-783CDCC7D76F}"/>
              </a:ext>
            </a:extLst>
          </p:cNvPr>
          <p:cNvSpPr/>
          <p:nvPr/>
        </p:nvSpPr>
        <p:spPr>
          <a:xfrm>
            <a:off x="6571753" y="4090126"/>
            <a:ext cx="3638048" cy="300161"/>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b="1" dirty="0">
              <a:solidFill>
                <a:srgbClr val="C00000"/>
              </a:solidFill>
              <a:latin typeface="Microsoft YaHei" panose="020B0503020204020204" pitchFamily="34" charset="-122"/>
              <a:ea typeface="Microsoft YaHei" panose="020B0503020204020204" pitchFamily="34" charset="-122"/>
              <a:cs typeface="+mn-ea"/>
              <a:sym typeface="+mn-lt"/>
            </a:endParaRPr>
          </a:p>
        </p:txBody>
      </p:sp>
      <p:sp>
        <p:nvSpPr>
          <p:cNvPr id="15" name="矩形 14">
            <a:extLst>
              <a:ext uri="{FF2B5EF4-FFF2-40B4-BE49-F238E27FC236}">
                <a16:creationId xmlns:a16="http://schemas.microsoft.com/office/drawing/2014/main" id="{108E629D-3838-4E76-A4D7-5183383368D4}"/>
              </a:ext>
            </a:extLst>
          </p:cNvPr>
          <p:cNvSpPr/>
          <p:nvPr/>
        </p:nvSpPr>
        <p:spPr>
          <a:xfrm>
            <a:off x="7845995" y="4096880"/>
            <a:ext cx="2126368" cy="293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solidFill>
                <a:schemeClr val="tx1"/>
              </a:solidFill>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DAB58EAA-618D-4850-8F71-B11608E01709}"/>
              </a:ext>
            </a:extLst>
          </p:cNvPr>
          <p:cNvSpPr/>
          <p:nvPr/>
        </p:nvSpPr>
        <p:spPr>
          <a:xfrm>
            <a:off x="6573799" y="4535056"/>
            <a:ext cx="1287100" cy="285462"/>
          </a:xfrm>
          <a:prstGeom prst="rect">
            <a:avLst/>
          </a:prstGeom>
          <a:solidFill>
            <a:schemeClr val="accent1">
              <a:lumMod val="20000"/>
              <a:lumOff val="8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400" b="1" dirty="0">
                <a:solidFill>
                  <a:srgbClr val="085296"/>
                </a:solidFill>
                <a:latin typeface="Microsoft YaHei" panose="020B0503020204020204" pitchFamily="34" charset="-122"/>
                <a:ea typeface="Microsoft YaHei" panose="020B0503020204020204" pitchFamily="34" charset="-122"/>
                <a:cs typeface="+mn-ea"/>
                <a:sym typeface="+mn-lt"/>
              </a:rPr>
              <a:t>起止时间</a:t>
            </a:r>
          </a:p>
        </p:txBody>
      </p:sp>
      <p:sp>
        <p:nvSpPr>
          <p:cNvPr id="17" name="矩形 16">
            <a:extLst>
              <a:ext uri="{FF2B5EF4-FFF2-40B4-BE49-F238E27FC236}">
                <a16:creationId xmlns:a16="http://schemas.microsoft.com/office/drawing/2014/main" id="{1E16E24E-B0E3-44F7-BC5C-74FC445C9F95}"/>
              </a:ext>
            </a:extLst>
          </p:cNvPr>
          <p:cNvSpPr/>
          <p:nvPr/>
        </p:nvSpPr>
        <p:spPr>
          <a:xfrm>
            <a:off x="6570797" y="4520357"/>
            <a:ext cx="3639004" cy="300161"/>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b="1" dirty="0">
              <a:solidFill>
                <a:srgbClr val="C00000"/>
              </a:solidFill>
              <a:latin typeface="Microsoft YaHei" panose="020B0503020204020204" pitchFamily="34" charset="-122"/>
              <a:ea typeface="Microsoft YaHei" panose="020B0503020204020204" pitchFamily="34" charset="-122"/>
              <a:cs typeface="+mn-ea"/>
              <a:sym typeface="+mn-lt"/>
            </a:endParaRPr>
          </a:p>
        </p:txBody>
      </p:sp>
      <p:sp>
        <p:nvSpPr>
          <p:cNvPr id="19" name="矩形 18">
            <a:extLst>
              <a:ext uri="{FF2B5EF4-FFF2-40B4-BE49-F238E27FC236}">
                <a16:creationId xmlns:a16="http://schemas.microsoft.com/office/drawing/2014/main" id="{058815F0-7462-4241-AF2D-4F93651EBD21}"/>
              </a:ext>
            </a:extLst>
          </p:cNvPr>
          <p:cNvSpPr/>
          <p:nvPr/>
        </p:nvSpPr>
        <p:spPr>
          <a:xfrm>
            <a:off x="7845038" y="4527111"/>
            <a:ext cx="1989017" cy="293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solidFill>
                <a:schemeClr val="tx1"/>
              </a:solidFill>
              <a:latin typeface="Microsoft YaHei" panose="020B0503020204020204" pitchFamily="34" charset="-122"/>
              <a:ea typeface="Microsoft YaHei" panose="020B0503020204020204" pitchFamily="34" charset="-122"/>
            </a:endParaRPr>
          </a:p>
        </p:txBody>
      </p:sp>
      <p:sp>
        <p:nvSpPr>
          <p:cNvPr id="20" name="矩形 19">
            <a:extLst>
              <a:ext uri="{FF2B5EF4-FFF2-40B4-BE49-F238E27FC236}">
                <a16:creationId xmlns:a16="http://schemas.microsoft.com/office/drawing/2014/main" id="{E6B818C1-D34D-4E13-A894-12D03FBB1F80}"/>
              </a:ext>
            </a:extLst>
          </p:cNvPr>
          <p:cNvSpPr/>
          <p:nvPr/>
        </p:nvSpPr>
        <p:spPr>
          <a:xfrm>
            <a:off x="6572697" y="3695200"/>
            <a:ext cx="1287100" cy="285462"/>
          </a:xfrm>
          <a:prstGeom prst="rect">
            <a:avLst/>
          </a:prstGeom>
          <a:solidFill>
            <a:schemeClr val="accent1">
              <a:lumMod val="20000"/>
              <a:lumOff val="8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400" b="1" dirty="0">
                <a:solidFill>
                  <a:srgbClr val="085296"/>
                </a:solidFill>
                <a:latin typeface="Microsoft YaHei" panose="020B0503020204020204" pitchFamily="34" charset="-122"/>
                <a:ea typeface="Microsoft YaHei" panose="020B0503020204020204" pitchFamily="34" charset="-122"/>
                <a:cs typeface="+mn-ea"/>
                <a:sym typeface="+mn-lt"/>
              </a:rPr>
              <a:t>项目编号</a:t>
            </a:r>
          </a:p>
        </p:txBody>
      </p:sp>
      <p:sp>
        <p:nvSpPr>
          <p:cNvPr id="21" name="矩形 20">
            <a:extLst>
              <a:ext uri="{FF2B5EF4-FFF2-40B4-BE49-F238E27FC236}">
                <a16:creationId xmlns:a16="http://schemas.microsoft.com/office/drawing/2014/main" id="{8FC3E304-E055-44E5-BA9E-03E8B1F14CF6}"/>
              </a:ext>
            </a:extLst>
          </p:cNvPr>
          <p:cNvSpPr/>
          <p:nvPr/>
        </p:nvSpPr>
        <p:spPr>
          <a:xfrm>
            <a:off x="6569694" y="3680501"/>
            <a:ext cx="3638047" cy="300161"/>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b="1" dirty="0">
              <a:solidFill>
                <a:srgbClr val="C00000"/>
              </a:solidFill>
              <a:latin typeface="Microsoft YaHei" panose="020B0503020204020204" pitchFamily="34" charset="-122"/>
              <a:ea typeface="Microsoft YaHei" panose="020B0503020204020204" pitchFamily="34" charset="-122"/>
              <a:cs typeface="+mn-ea"/>
              <a:sym typeface="+mn-lt"/>
            </a:endParaRPr>
          </a:p>
        </p:txBody>
      </p:sp>
      <p:sp>
        <p:nvSpPr>
          <p:cNvPr id="22" name="矩形 21">
            <a:extLst>
              <a:ext uri="{FF2B5EF4-FFF2-40B4-BE49-F238E27FC236}">
                <a16:creationId xmlns:a16="http://schemas.microsoft.com/office/drawing/2014/main" id="{D085948E-393B-4A16-B8A9-D3DEA5AE38E1}"/>
              </a:ext>
            </a:extLst>
          </p:cNvPr>
          <p:cNvSpPr/>
          <p:nvPr/>
        </p:nvSpPr>
        <p:spPr>
          <a:xfrm>
            <a:off x="7843937" y="3687255"/>
            <a:ext cx="2126368" cy="2934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Microsoft YaHei" panose="020B0503020204020204" pitchFamily="34" charset="-122"/>
                <a:ea typeface="Microsoft YaHei" panose="020B0503020204020204" pitchFamily="34" charset="-122"/>
              </a:rPr>
              <a:t>未立项</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767104" cy="507831"/>
          </a:xfrm>
        </p:spPr>
        <p:txBody>
          <a:bodyPr/>
          <a:lstStyle/>
          <a:p>
            <a:r>
              <a:rPr lang="en-US" altLang="zh-CN" dirty="0"/>
              <a:t>2.2 </a:t>
            </a:r>
            <a:r>
              <a:rPr lang="zh-CN" altLang="en-US" dirty="0"/>
              <a:t>思路或方案</a:t>
            </a:r>
          </a:p>
        </p:txBody>
      </p:sp>
      <p:sp>
        <p:nvSpPr>
          <p:cNvPr id="10" name="文本占位符 9">
            <a:extLst>
              <a:ext uri="{FF2B5EF4-FFF2-40B4-BE49-F238E27FC236}">
                <a16:creationId xmlns:a16="http://schemas.microsoft.com/office/drawing/2014/main" id="{7BF69D61-18FF-484B-8010-892C1037FE46}"/>
              </a:ext>
            </a:extLst>
          </p:cNvPr>
          <p:cNvSpPr>
            <a:spLocks noGrp="1"/>
          </p:cNvSpPr>
          <p:nvPr>
            <p:ph type="body" sz="quarter" idx="11"/>
          </p:nvPr>
        </p:nvSpPr>
        <p:spPr>
          <a:xfrm>
            <a:off x="4238908" y="831308"/>
            <a:ext cx="2750258" cy="313932"/>
          </a:xfrm>
        </p:spPr>
        <p:txBody>
          <a:bodyPr/>
          <a:lstStyle/>
          <a:p>
            <a:r>
              <a:rPr lang="zh-CN" altLang="en-US" dirty="0"/>
              <a:t>协作图网络模型</a:t>
            </a:r>
          </a:p>
        </p:txBody>
      </p:sp>
      <p:sp>
        <p:nvSpPr>
          <p:cNvPr id="6" name="文本框 5">
            <a:extLst>
              <a:ext uri="{FF2B5EF4-FFF2-40B4-BE49-F238E27FC236}">
                <a16:creationId xmlns:a16="http://schemas.microsoft.com/office/drawing/2014/main" id="{7A99613B-183E-482B-818B-006AA7901803}"/>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Leverage Lexical Knowledge for Chinese Named Entity Recognition via Collaborative Graph Network</a:t>
            </a:r>
            <a:endParaRPr lang="zh-CN" altLang="en-US" dirty="0"/>
          </a:p>
        </p:txBody>
      </p:sp>
      <p:pic>
        <p:nvPicPr>
          <p:cNvPr id="5" name="图片 4">
            <a:extLst>
              <a:ext uri="{FF2B5EF4-FFF2-40B4-BE49-F238E27FC236}">
                <a16:creationId xmlns:a16="http://schemas.microsoft.com/office/drawing/2014/main" id="{BD3DDF53-CCA6-4C94-8CCF-ACFC15B45B84}"/>
              </a:ext>
            </a:extLst>
          </p:cNvPr>
          <p:cNvPicPr>
            <a:picLocks noChangeAspect="1"/>
          </p:cNvPicPr>
          <p:nvPr/>
        </p:nvPicPr>
        <p:blipFill>
          <a:blip r:embed="rId3"/>
          <a:stretch>
            <a:fillRect/>
          </a:stretch>
        </p:blipFill>
        <p:spPr>
          <a:xfrm>
            <a:off x="1528654" y="1339139"/>
            <a:ext cx="8494846" cy="4691002"/>
          </a:xfrm>
          <a:prstGeom prst="rect">
            <a:avLst/>
          </a:prstGeom>
        </p:spPr>
      </p:pic>
    </p:spTree>
    <p:extLst>
      <p:ext uri="{BB962C8B-B14F-4D97-AF65-F5344CB8AC3E}">
        <p14:creationId xmlns:p14="http://schemas.microsoft.com/office/powerpoint/2010/main" val="5886689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767104" cy="507831"/>
          </a:xfrm>
        </p:spPr>
        <p:txBody>
          <a:bodyPr/>
          <a:lstStyle/>
          <a:p>
            <a:r>
              <a:rPr lang="en-US" altLang="zh-CN" dirty="0"/>
              <a:t>2.2 </a:t>
            </a:r>
            <a:r>
              <a:rPr lang="zh-CN" altLang="en-US" dirty="0"/>
              <a:t>思路或方案</a:t>
            </a:r>
          </a:p>
        </p:txBody>
      </p:sp>
      <p:sp>
        <p:nvSpPr>
          <p:cNvPr id="10" name="文本占位符 9">
            <a:extLst>
              <a:ext uri="{FF2B5EF4-FFF2-40B4-BE49-F238E27FC236}">
                <a16:creationId xmlns:a16="http://schemas.microsoft.com/office/drawing/2014/main" id="{7BF69D61-18FF-484B-8010-892C1037FE46}"/>
              </a:ext>
            </a:extLst>
          </p:cNvPr>
          <p:cNvSpPr>
            <a:spLocks noGrp="1"/>
          </p:cNvSpPr>
          <p:nvPr>
            <p:ph type="body" sz="quarter" idx="11"/>
          </p:nvPr>
        </p:nvSpPr>
        <p:spPr>
          <a:xfrm>
            <a:off x="4238908" y="831308"/>
            <a:ext cx="2750258" cy="313932"/>
          </a:xfrm>
        </p:spPr>
        <p:txBody>
          <a:bodyPr/>
          <a:lstStyle/>
          <a:p>
            <a:r>
              <a:rPr lang="zh-CN" altLang="en-US" dirty="0"/>
              <a:t> 知识增强</a:t>
            </a:r>
            <a:r>
              <a:rPr lang="en-US" altLang="zh-CN" dirty="0"/>
              <a:t>NER</a:t>
            </a:r>
            <a:endParaRPr lang="zh-CN" altLang="en-US" dirty="0"/>
          </a:p>
        </p:txBody>
      </p:sp>
      <p:sp>
        <p:nvSpPr>
          <p:cNvPr id="6" name="文本框 5">
            <a:extLst>
              <a:ext uri="{FF2B5EF4-FFF2-40B4-BE49-F238E27FC236}">
                <a16:creationId xmlns:a16="http://schemas.microsoft.com/office/drawing/2014/main" id="{7A99613B-183E-482B-818B-006AA7901803}"/>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A Study of the Importance of External Knowledge in the Named Entity Recognition Task(ACL2018)</a:t>
            </a:r>
            <a:endParaRPr lang="zh-CN" altLang="en-US" dirty="0"/>
          </a:p>
        </p:txBody>
      </p:sp>
      <p:pic>
        <p:nvPicPr>
          <p:cNvPr id="12" name="图片 11">
            <a:extLst>
              <a:ext uri="{FF2B5EF4-FFF2-40B4-BE49-F238E27FC236}">
                <a16:creationId xmlns:a16="http://schemas.microsoft.com/office/drawing/2014/main" id="{01121B0A-791C-46AF-90D7-E4E55FEA4062}"/>
              </a:ext>
            </a:extLst>
          </p:cNvPr>
          <p:cNvPicPr>
            <a:picLocks noChangeAspect="1"/>
          </p:cNvPicPr>
          <p:nvPr/>
        </p:nvPicPr>
        <p:blipFill>
          <a:blip r:embed="rId3"/>
          <a:stretch>
            <a:fillRect/>
          </a:stretch>
        </p:blipFill>
        <p:spPr>
          <a:xfrm>
            <a:off x="377473" y="1681162"/>
            <a:ext cx="11534775" cy="3495675"/>
          </a:xfrm>
          <a:prstGeom prst="rect">
            <a:avLst/>
          </a:prstGeom>
        </p:spPr>
      </p:pic>
    </p:spTree>
    <p:extLst>
      <p:ext uri="{BB962C8B-B14F-4D97-AF65-F5344CB8AC3E}">
        <p14:creationId xmlns:p14="http://schemas.microsoft.com/office/powerpoint/2010/main" val="13995682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p:nvPr/>
        </p:nvSpPr>
        <p:spPr>
          <a:xfrm>
            <a:off x="-940827" y="1951999"/>
            <a:ext cx="8924579" cy="2928873"/>
          </a:xfrm>
          <a:custGeom>
            <a:avLst/>
            <a:gdLst>
              <a:gd name="connsiteX0" fmla="*/ 0 w 8924579"/>
              <a:gd name="connsiteY0" fmla="*/ 0 h 2928873"/>
              <a:gd name="connsiteX1" fmla="*/ 8924579 w 8924579"/>
              <a:gd name="connsiteY1" fmla="*/ 0 h 2928873"/>
              <a:gd name="connsiteX2" fmla="*/ 7233594 w 8924579"/>
              <a:gd name="connsiteY2" fmla="*/ 2928873 h 2928873"/>
              <a:gd name="connsiteX3" fmla="*/ 0 w 8924579"/>
              <a:gd name="connsiteY3" fmla="*/ 2928873 h 2928873"/>
            </a:gdLst>
            <a:ahLst/>
            <a:cxnLst>
              <a:cxn ang="0">
                <a:pos x="connsiteX0" y="connsiteY0"/>
              </a:cxn>
              <a:cxn ang="0">
                <a:pos x="connsiteX1" y="connsiteY1"/>
              </a:cxn>
              <a:cxn ang="0">
                <a:pos x="connsiteX2" y="connsiteY2"/>
              </a:cxn>
              <a:cxn ang="0">
                <a:pos x="connsiteX3" y="connsiteY3"/>
              </a:cxn>
            </a:cxnLst>
            <a:rect l="l" t="t" r="r" b="b"/>
            <a:pathLst>
              <a:path w="8924579" h="2928873">
                <a:moveTo>
                  <a:pt x="0" y="0"/>
                </a:moveTo>
                <a:lnTo>
                  <a:pt x="8924579" y="0"/>
                </a:lnTo>
                <a:lnTo>
                  <a:pt x="7233594" y="2928873"/>
                </a:lnTo>
                <a:lnTo>
                  <a:pt x="0" y="2928873"/>
                </a:lnTo>
                <a:close/>
              </a:path>
            </a:pathLst>
          </a:cu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6" name="任意多边形 25"/>
          <p:cNvSpPr/>
          <p:nvPr/>
        </p:nvSpPr>
        <p:spPr>
          <a:xfrm>
            <a:off x="-1869742" y="5096873"/>
            <a:ext cx="5825173" cy="745126"/>
          </a:xfrm>
          <a:custGeom>
            <a:avLst/>
            <a:gdLst>
              <a:gd name="connsiteX0" fmla="*/ 0 w 5825173"/>
              <a:gd name="connsiteY0" fmla="*/ 0 h 745126"/>
              <a:gd name="connsiteX1" fmla="*/ 775224 w 5825173"/>
              <a:gd name="connsiteY1" fmla="*/ 0 h 745126"/>
              <a:gd name="connsiteX2" fmla="*/ 966441 w 5825173"/>
              <a:gd name="connsiteY2" fmla="*/ 0 h 745126"/>
              <a:gd name="connsiteX3" fmla="*/ 5825173 w 5825173"/>
              <a:gd name="connsiteY3" fmla="*/ 0 h 745126"/>
              <a:gd name="connsiteX4" fmla="*/ 5394975 w 5825173"/>
              <a:gd name="connsiteY4" fmla="*/ 745125 h 745126"/>
              <a:gd name="connsiteX5" fmla="*/ 966441 w 5825173"/>
              <a:gd name="connsiteY5" fmla="*/ 745125 h 745126"/>
              <a:gd name="connsiteX6" fmla="*/ 966441 w 5825173"/>
              <a:gd name="connsiteY6" fmla="*/ 745126 h 745126"/>
              <a:gd name="connsiteX7" fmla="*/ 0 w 5825173"/>
              <a:gd name="connsiteY7" fmla="*/ 745126 h 74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5173" h="745126">
                <a:moveTo>
                  <a:pt x="0" y="0"/>
                </a:moveTo>
                <a:lnTo>
                  <a:pt x="775224" y="0"/>
                </a:lnTo>
                <a:lnTo>
                  <a:pt x="966441" y="0"/>
                </a:lnTo>
                <a:lnTo>
                  <a:pt x="5825173" y="0"/>
                </a:lnTo>
                <a:lnTo>
                  <a:pt x="5394975" y="745125"/>
                </a:lnTo>
                <a:lnTo>
                  <a:pt x="966441" y="745125"/>
                </a:lnTo>
                <a:lnTo>
                  <a:pt x="966441" y="745126"/>
                </a:lnTo>
                <a:lnTo>
                  <a:pt x="0" y="745126"/>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5" name="任意多边形 24"/>
          <p:cNvSpPr/>
          <p:nvPr/>
        </p:nvSpPr>
        <p:spPr>
          <a:xfrm>
            <a:off x="-1869742" y="1015999"/>
            <a:ext cx="9572778" cy="720000"/>
          </a:xfrm>
          <a:custGeom>
            <a:avLst/>
            <a:gdLst>
              <a:gd name="connsiteX0" fmla="*/ 0 w 9572778"/>
              <a:gd name="connsiteY0" fmla="*/ 0 h 720000"/>
              <a:gd name="connsiteX1" fmla="*/ 4547123 w 9572778"/>
              <a:gd name="connsiteY1" fmla="*/ 0 h 720000"/>
              <a:gd name="connsiteX2" fmla="*/ 4738339 w 9572778"/>
              <a:gd name="connsiteY2" fmla="*/ 0 h 720000"/>
              <a:gd name="connsiteX3" fmla="*/ 9572778 w 9572778"/>
              <a:gd name="connsiteY3" fmla="*/ 0 h 720000"/>
              <a:gd name="connsiteX4" fmla="*/ 9142580 w 9572778"/>
              <a:gd name="connsiteY4" fmla="*/ 719999 h 720000"/>
              <a:gd name="connsiteX5" fmla="*/ 4738339 w 9572778"/>
              <a:gd name="connsiteY5" fmla="*/ 719999 h 720000"/>
              <a:gd name="connsiteX6" fmla="*/ 4738339 w 9572778"/>
              <a:gd name="connsiteY6" fmla="*/ 720000 h 720000"/>
              <a:gd name="connsiteX7" fmla="*/ 0 w 9572778"/>
              <a:gd name="connsiteY7" fmla="*/ 72000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72778" h="720000">
                <a:moveTo>
                  <a:pt x="0" y="0"/>
                </a:moveTo>
                <a:lnTo>
                  <a:pt x="4547123" y="0"/>
                </a:lnTo>
                <a:lnTo>
                  <a:pt x="4738339" y="0"/>
                </a:lnTo>
                <a:lnTo>
                  <a:pt x="9572778" y="0"/>
                </a:lnTo>
                <a:lnTo>
                  <a:pt x="9142580" y="719999"/>
                </a:lnTo>
                <a:lnTo>
                  <a:pt x="4738339" y="719999"/>
                </a:lnTo>
                <a:lnTo>
                  <a:pt x="4738339" y="720000"/>
                </a:lnTo>
                <a:lnTo>
                  <a:pt x="0" y="720000"/>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31" name="TextBox 12"/>
          <p:cNvSpPr txBox="1"/>
          <p:nvPr/>
        </p:nvSpPr>
        <p:spPr>
          <a:xfrm>
            <a:off x="3559661" y="3617349"/>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2" name="TextBox 13"/>
          <p:cNvSpPr txBox="1"/>
          <p:nvPr/>
        </p:nvSpPr>
        <p:spPr>
          <a:xfrm>
            <a:off x="4968097" y="3617350"/>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3" name="TextBox 14"/>
          <p:cNvSpPr txBox="1"/>
          <p:nvPr/>
        </p:nvSpPr>
        <p:spPr>
          <a:xfrm>
            <a:off x="3559661" y="3905547"/>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4" name="TextBox 15"/>
          <p:cNvSpPr txBox="1"/>
          <p:nvPr/>
        </p:nvSpPr>
        <p:spPr>
          <a:xfrm>
            <a:off x="4968097" y="3905547"/>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23" name="PA_任意多边形 22"/>
          <p:cNvSpPr/>
          <p:nvPr>
            <p:custDataLst>
              <p:tags r:id="rId1"/>
            </p:custDataLst>
          </p:nvPr>
        </p:nvSpPr>
        <p:spPr>
          <a:xfrm>
            <a:off x="5821380" y="728662"/>
            <a:ext cx="6370620" cy="5400675"/>
          </a:xfrm>
          <a:custGeom>
            <a:avLst/>
            <a:gdLst>
              <a:gd name="connsiteX0" fmla="*/ 3118080 w 6370620"/>
              <a:gd name="connsiteY0" fmla="*/ 0 h 5400675"/>
              <a:gd name="connsiteX1" fmla="*/ 4058908 w 6370620"/>
              <a:gd name="connsiteY1" fmla="*/ 0 h 5400675"/>
              <a:gd name="connsiteX2" fmla="*/ 5429792 w 6370620"/>
              <a:gd name="connsiteY2" fmla="*/ 0 h 5400675"/>
              <a:gd name="connsiteX3" fmla="*/ 6370620 w 6370620"/>
              <a:gd name="connsiteY3" fmla="*/ 0 h 5400675"/>
              <a:gd name="connsiteX4" fmla="*/ 6370620 w 6370620"/>
              <a:gd name="connsiteY4" fmla="*/ 5400675 h 5400675"/>
              <a:gd name="connsiteX5" fmla="*/ 5429792 w 6370620"/>
              <a:gd name="connsiteY5" fmla="*/ 5400675 h 5400675"/>
              <a:gd name="connsiteX6" fmla="*/ 940828 w 6370620"/>
              <a:gd name="connsiteY6" fmla="*/ 5400675 h 5400675"/>
              <a:gd name="connsiteX7" fmla="*/ 0 w 6370620"/>
              <a:gd name="connsiteY7" fmla="*/ 5400675 h 540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70620" h="5400675">
                <a:moveTo>
                  <a:pt x="3118080" y="0"/>
                </a:moveTo>
                <a:lnTo>
                  <a:pt x="4058908" y="0"/>
                </a:lnTo>
                <a:lnTo>
                  <a:pt x="5429792" y="0"/>
                </a:lnTo>
                <a:lnTo>
                  <a:pt x="6370620" y="0"/>
                </a:lnTo>
                <a:lnTo>
                  <a:pt x="6370620" y="5400675"/>
                </a:lnTo>
                <a:lnTo>
                  <a:pt x="5429792" y="5400675"/>
                </a:lnTo>
                <a:lnTo>
                  <a:pt x="940828" y="5400675"/>
                </a:lnTo>
                <a:lnTo>
                  <a:pt x="0" y="5400675"/>
                </a:lnTo>
                <a:close/>
              </a:path>
            </a:pathLst>
          </a:custGeom>
          <a:blipFill dpi="0" rotWithShape="0">
            <a:blip r:embed="rId7"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0" name="PA_文本框 29"/>
          <p:cNvSpPr txBox="1"/>
          <p:nvPr>
            <p:custDataLst>
              <p:tags r:id="rId2"/>
            </p:custDataLst>
          </p:nvPr>
        </p:nvSpPr>
        <p:spPr>
          <a:xfrm>
            <a:off x="589422" y="3918093"/>
            <a:ext cx="1701171" cy="523220"/>
          </a:xfrm>
          <a:prstGeom prst="rect">
            <a:avLst/>
          </a:prstGeom>
          <a:noFill/>
        </p:spPr>
        <p:txBody>
          <a:bodyPr wrap="none" rtlCol="0">
            <a:spAutoFit/>
          </a:bodyPr>
          <a:lstStyle/>
          <a:p>
            <a:r>
              <a:rPr lang="en-US" altLang="zh-CN" sz="2800" dirty="0">
                <a:solidFill>
                  <a:prstClr val="white"/>
                </a:solidFill>
                <a:latin typeface="Impact" panose="020B0806030902050204" pitchFamily="34" charset="0"/>
              </a:rPr>
              <a:t>Part Three</a:t>
            </a:r>
            <a:endParaRPr lang="zh-CN" altLang="en-US" sz="2800" dirty="0">
              <a:solidFill>
                <a:prstClr val="white"/>
              </a:solidFill>
              <a:latin typeface="Impact" panose="020B0806030902050204" pitchFamily="34" charset="0"/>
            </a:endParaRPr>
          </a:p>
        </p:txBody>
      </p:sp>
      <p:sp>
        <p:nvSpPr>
          <p:cNvPr id="35" name="PA_文本框 34"/>
          <p:cNvSpPr txBox="1"/>
          <p:nvPr>
            <p:custDataLst>
              <p:tags r:id="rId3"/>
            </p:custDataLst>
          </p:nvPr>
        </p:nvSpPr>
        <p:spPr>
          <a:xfrm>
            <a:off x="2010201" y="1998776"/>
            <a:ext cx="1409360" cy="2862322"/>
          </a:xfrm>
          <a:prstGeom prst="rect">
            <a:avLst/>
          </a:prstGeom>
          <a:noFill/>
        </p:spPr>
        <p:txBody>
          <a:bodyPr wrap="none" rtlCol="0">
            <a:spAutoFit/>
          </a:bodyPr>
          <a:lstStyle/>
          <a:p>
            <a:r>
              <a:rPr lang="en-US" altLang="zh-CN" sz="18000" dirty="0">
                <a:solidFill>
                  <a:prstClr val="white"/>
                </a:solidFill>
                <a:latin typeface="Impact" panose="020B0806030902050204" pitchFamily="34" charset="0"/>
              </a:rPr>
              <a:t>3</a:t>
            </a:r>
            <a:endParaRPr lang="zh-CN" altLang="en-US" sz="18000" dirty="0">
              <a:solidFill>
                <a:prstClr val="white"/>
              </a:solidFill>
              <a:latin typeface="Impact" panose="020B0806030902050204" pitchFamily="34" charset="0"/>
            </a:endParaRPr>
          </a:p>
        </p:txBody>
      </p:sp>
      <p:sp>
        <p:nvSpPr>
          <p:cNvPr id="36" name="PA_文本框 11"/>
          <p:cNvSpPr txBox="1"/>
          <p:nvPr>
            <p:custDataLst>
              <p:tags r:id="rId4"/>
            </p:custDataLst>
          </p:nvPr>
        </p:nvSpPr>
        <p:spPr>
          <a:xfrm>
            <a:off x="3482826" y="2657469"/>
            <a:ext cx="2646878" cy="830997"/>
          </a:xfrm>
          <a:prstGeom prst="rect">
            <a:avLst/>
          </a:prstGeom>
          <a:noFill/>
        </p:spPr>
        <p:txBody>
          <a:bodyPr wrap="none" rtlCol="0">
            <a:spAutoFit/>
          </a:bodyPr>
          <a:lstStyle/>
          <a:p>
            <a:pPr marL="0" lvl="1"/>
            <a:r>
              <a:rPr lang="zh-CN" altLang="en-US" sz="4800" b="1" dirty="0">
                <a:solidFill>
                  <a:prstClr val="white"/>
                </a:solidFill>
                <a:latin typeface="微软雅黑" panose="020B0503020204020204" pitchFamily="34" charset="-122"/>
                <a:ea typeface="微软雅黑" panose="020B0503020204020204" pitchFamily="34" charset="-122"/>
              </a:rPr>
              <a:t>研究结论</a:t>
            </a:r>
          </a:p>
        </p:txBody>
      </p:sp>
    </p:spTree>
    <p:extLst>
      <p:ext uri="{BB962C8B-B14F-4D97-AF65-F5344CB8AC3E}">
        <p14:creationId xmlns:p14="http://schemas.microsoft.com/office/powerpoint/2010/main" val="6151677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382383" cy="507831"/>
          </a:xfrm>
        </p:spPr>
        <p:txBody>
          <a:bodyPr/>
          <a:lstStyle/>
          <a:p>
            <a:r>
              <a:rPr lang="en-US" altLang="zh-CN" dirty="0"/>
              <a:t>3.1 </a:t>
            </a:r>
            <a:r>
              <a:rPr lang="zh-CN" altLang="en-US" dirty="0"/>
              <a:t>研究方案</a:t>
            </a:r>
          </a:p>
        </p:txBody>
      </p:sp>
      <p:sp>
        <p:nvSpPr>
          <p:cNvPr id="5" name="文本占位符 4">
            <a:extLst>
              <a:ext uri="{FF2B5EF4-FFF2-40B4-BE49-F238E27FC236}">
                <a16:creationId xmlns:a16="http://schemas.microsoft.com/office/drawing/2014/main" id="{26FF7C8C-3683-4E21-80AD-5DCA2D513BC5}"/>
              </a:ext>
            </a:extLst>
          </p:cNvPr>
          <p:cNvSpPr>
            <a:spLocks noGrp="1"/>
          </p:cNvSpPr>
          <p:nvPr>
            <p:ph type="body" sz="quarter" idx="11"/>
          </p:nvPr>
        </p:nvSpPr>
        <p:spPr>
          <a:xfrm>
            <a:off x="3854187" y="891324"/>
            <a:ext cx="2750258" cy="313932"/>
          </a:xfrm>
        </p:spPr>
        <p:txBody>
          <a:bodyPr/>
          <a:lstStyle/>
          <a:p>
            <a:r>
              <a:rPr lang="zh-CN" altLang="en-US" dirty="0"/>
              <a:t>迁移学习</a:t>
            </a:r>
          </a:p>
        </p:txBody>
      </p:sp>
      <p:pic>
        <p:nvPicPr>
          <p:cNvPr id="6" name="图片 5">
            <a:extLst>
              <a:ext uri="{FF2B5EF4-FFF2-40B4-BE49-F238E27FC236}">
                <a16:creationId xmlns:a16="http://schemas.microsoft.com/office/drawing/2014/main" id="{851FDBA8-522D-4030-A7C5-BDDA22C1B276}"/>
              </a:ext>
            </a:extLst>
          </p:cNvPr>
          <p:cNvPicPr>
            <a:picLocks noChangeAspect="1"/>
          </p:cNvPicPr>
          <p:nvPr/>
        </p:nvPicPr>
        <p:blipFill>
          <a:blip r:embed="rId3"/>
          <a:stretch>
            <a:fillRect/>
          </a:stretch>
        </p:blipFill>
        <p:spPr>
          <a:xfrm>
            <a:off x="0" y="1685340"/>
            <a:ext cx="4917313" cy="2642353"/>
          </a:xfrm>
          <a:prstGeom prst="rect">
            <a:avLst/>
          </a:prstGeom>
        </p:spPr>
      </p:pic>
      <p:pic>
        <p:nvPicPr>
          <p:cNvPr id="4" name="图片 3">
            <a:extLst>
              <a:ext uri="{FF2B5EF4-FFF2-40B4-BE49-F238E27FC236}">
                <a16:creationId xmlns:a16="http://schemas.microsoft.com/office/drawing/2014/main" id="{9FE6F953-F3F2-440D-8150-BE4BB9FDDA5E}"/>
              </a:ext>
            </a:extLst>
          </p:cNvPr>
          <p:cNvPicPr>
            <a:picLocks noChangeAspect="1"/>
          </p:cNvPicPr>
          <p:nvPr/>
        </p:nvPicPr>
        <p:blipFill>
          <a:blip r:embed="rId4"/>
          <a:stretch>
            <a:fillRect/>
          </a:stretch>
        </p:blipFill>
        <p:spPr>
          <a:xfrm>
            <a:off x="5019513" y="1459171"/>
            <a:ext cx="3592149" cy="4490186"/>
          </a:xfrm>
          <a:prstGeom prst="rect">
            <a:avLst/>
          </a:prstGeom>
        </p:spPr>
      </p:pic>
      <p:cxnSp>
        <p:nvCxnSpPr>
          <p:cNvPr id="10" name="直接箭头连接符 9">
            <a:extLst>
              <a:ext uri="{FF2B5EF4-FFF2-40B4-BE49-F238E27FC236}">
                <a16:creationId xmlns:a16="http://schemas.microsoft.com/office/drawing/2014/main" id="{6E1EEA93-8148-450C-9884-BF9FBDDC24C2}"/>
              </a:ext>
            </a:extLst>
          </p:cNvPr>
          <p:cNvCxnSpPr/>
          <p:nvPr/>
        </p:nvCxnSpPr>
        <p:spPr>
          <a:xfrm flipH="1">
            <a:off x="8857814" y="5814467"/>
            <a:ext cx="11098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矩形: 圆角 10">
            <a:extLst>
              <a:ext uri="{FF2B5EF4-FFF2-40B4-BE49-F238E27FC236}">
                <a16:creationId xmlns:a16="http://schemas.microsoft.com/office/drawing/2014/main" id="{BD116E8B-C350-43DC-AE0A-DB086BB6C90E}"/>
              </a:ext>
            </a:extLst>
          </p:cNvPr>
          <p:cNvSpPr/>
          <p:nvPr/>
        </p:nvSpPr>
        <p:spPr>
          <a:xfrm>
            <a:off x="10156122" y="5528281"/>
            <a:ext cx="1731077" cy="6491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特定数据集</a:t>
            </a:r>
          </a:p>
        </p:txBody>
      </p:sp>
    </p:spTree>
    <p:extLst>
      <p:ext uri="{BB962C8B-B14F-4D97-AF65-F5344CB8AC3E}">
        <p14:creationId xmlns:p14="http://schemas.microsoft.com/office/powerpoint/2010/main" val="3698881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382383" cy="507831"/>
          </a:xfrm>
        </p:spPr>
        <p:txBody>
          <a:bodyPr/>
          <a:lstStyle/>
          <a:p>
            <a:r>
              <a:rPr lang="en-US" altLang="zh-CN" dirty="0"/>
              <a:t>3.1 </a:t>
            </a:r>
            <a:r>
              <a:rPr lang="zh-CN" altLang="en-US" dirty="0"/>
              <a:t>研究方案</a:t>
            </a:r>
          </a:p>
        </p:txBody>
      </p:sp>
      <p:sp>
        <p:nvSpPr>
          <p:cNvPr id="5" name="文本占位符 4">
            <a:extLst>
              <a:ext uri="{FF2B5EF4-FFF2-40B4-BE49-F238E27FC236}">
                <a16:creationId xmlns:a16="http://schemas.microsoft.com/office/drawing/2014/main" id="{26FF7C8C-3683-4E21-80AD-5DCA2D513BC5}"/>
              </a:ext>
            </a:extLst>
          </p:cNvPr>
          <p:cNvSpPr>
            <a:spLocks noGrp="1"/>
          </p:cNvSpPr>
          <p:nvPr>
            <p:ph type="body" sz="quarter" idx="11"/>
          </p:nvPr>
        </p:nvSpPr>
        <p:spPr>
          <a:xfrm>
            <a:off x="3345742" y="1017684"/>
            <a:ext cx="2750258" cy="313932"/>
          </a:xfrm>
        </p:spPr>
        <p:txBody>
          <a:bodyPr/>
          <a:lstStyle/>
          <a:p>
            <a:r>
              <a:rPr lang="zh-CN" altLang="en-US" dirty="0"/>
              <a:t>基于协作网的知识增强</a:t>
            </a:r>
            <a:r>
              <a:rPr lang="en-US" altLang="zh-CN" dirty="0"/>
              <a:t>NER</a:t>
            </a:r>
            <a:endParaRPr lang="zh-CN" altLang="en-US" dirty="0"/>
          </a:p>
        </p:txBody>
      </p:sp>
      <p:pic>
        <p:nvPicPr>
          <p:cNvPr id="4" name="图片 3">
            <a:extLst>
              <a:ext uri="{FF2B5EF4-FFF2-40B4-BE49-F238E27FC236}">
                <a16:creationId xmlns:a16="http://schemas.microsoft.com/office/drawing/2014/main" id="{9FE6F953-F3F2-440D-8150-BE4BB9FDDA5E}"/>
              </a:ext>
            </a:extLst>
          </p:cNvPr>
          <p:cNvPicPr>
            <a:picLocks noChangeAspect="1"/>
          </p:cNvPicPr>
          <p:nvPr/>
        </p:nvPicPr>
        <p:blipFill>
          <a:blip r:embed="rId3"/>
          <a:stretch>
            <a:fillRect/>
          </a:stretch>
        </p:blipFill>
        <p:spPr>
          <a:xfrm>
            <a:off x="1271171" y="1650441"/>
            <a:ext cx="3592149" cy="4490186"/>
          </a:xfrm>
          <a:prstGeom prst="rect">
            <a:avLst/>
          </a:prstGeom>
        </p:spPr>
      </p:pic>
      <p:sp>
        <p:nvSpPr>
          <p:cNvPr id="3" name="文本框 2">
            <a:extLst>
              <a:ext uri="{FF2B5EF4-FFF2-40B4-BE49-F238E27FC236}">
                <a16:creationId xmlns:a16="http://schemas.microsoft.com/office/drawing/2014/main" id="{E1F4A28E-8EC4-4832-84A9-15DB7B7C6657}"/>
              </a:ext>
            </a:extLst>
          </p:cNvPr>
          <p:cNvSpPr txBox="1"/>
          <p:nvPr/>
        </p:nvSpPr>
        <p:spPr>
          <a:xfrm>
            <a:off x="460690" y="2114986"/>
            <a:ext cx="788757" cy="369332"/>
          </a:xfrm>
          <a:prstGeom prst="rect">
            <a:avLst/>
          </a:prstGeom>
          <a:noFill/>
        </p:spPr>
        <p:txBody>
          <a:bodyPr wrap="square" rtlCol="0">
            <a:spAutoFit/>
          </a:bodyPr>
          <a:lstStyle/>
          <a:p>
            <a:r>
              <a:rPr lang="en-US" altLang="zh-CN" dirty="0"/>
              <a:t>CRF</a:t>
            </a:r>
            <a:endParaRPr lang="zh-CN" altLang="en-US" dirty="0"/>
          </a:p>
        </p:txBody>
      </p:sp>
      <p:cxnSp>
        <p:nvCxnSpPr>
          <p:cNvPr id="10" name="直接箭头连接符 9">
            <a:extLst>
              <a:ext uri="{FF2B5EF4-FFF2-40B4-BE49-F238E27FC236}">
                <a16:creationId xmlns:a16="http://schemas.microsoft.com/office/drawing/2014/main" id="{FBE00EF3-5BDE-4A5E-A7B7-8CA56D39364D}"/>
              </a:ext>
            </a:extLst>
          </p:cNvPr>
          <p:cNvCxnSpPr>
            <a:cxnSpLocks/>
            <a:stCxn id="15" idx="2"/>
          </p:cNvCxnSpPr>
          <p:nvPr/>
        </p:nvCxnSpPr>
        <p:spPr>
          <a:xfrm flipH="1">
            <a:off x="5130412" y="2582656"/>
            <a:ext cx="21385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96EB134-CBD6-416A-A19B-F911C14870DD}"/>
              </a:ext>
            </a:extLst>
          </p:cNvPr>
          <p:cNvSpPr txBox="1"/>
          <p:nvPr/>
        </p:nvSpPr>
        <p:spPr>
          <a:xfrm>
            <a:off x="5813989" y="2114986"/>
            <a:ext cx="1514693" cy="338554"/>
          </a:xfrm>
          <a:prstGeom prst="rect">
            <a:avLst/>
          </a:prstGeom>
          <a:noFill/>
        </p:spPr>
        <p:txBody>
          <a:bodyPr wrap="square" rtlCol="0">
            <a:spAutoFit/>
          </a:bodyPr>
          <a:lstStyle/>
          <a:p>
            <a:r>
              <a:rPr lang="zh-CN" altLang="en-US" sz="1600" dirty="0"/>
              <a:t>外部知识</a:t>
            </a:r>
          </a:p>
        </p:txBody>
      </p:sp>
      <p:pic>
        <p:nvPicPr>
          <p:cNvPr id="13" name="图片 12">
            <a:extLst>
              <a:ext uri="{FF2B5EF4-FFF2-40B4-BE49-F238E27FC236}">
                <a16:creationId xmlns:a16="http://schemas.microsoft.com/office/drawing/2014/main" id="{B3C862A9-6DF5-4451-8BDC-562B1FAFE757}"/>
              </a:ext>
            </a:extLst>
          </p:cNvPr>
          <p:cNvPicPr>
            <a:picLocks noChangeAspect="1"/>
          </p:cNvPicPr>
          <p:nvPr/>
        </p:nvPicPr>
        <p:blipFill>
          <a:blip r:embed="rId4"/>
          <a:stretch>
            <a:fillRect/>
          </a:stretch>
        </p:blipFill>
        <p:spPr>
          <a:xfrm>
            <a:off x="10312339" y="1603255"/>
            <a:ext cx="1800225" cy="1762125"/>
          </a:xfrm>
          <a:prstGeom prst="rect">
            <a:avLst/>
          </a:prstGeom>
        </p:spPr>
      </p:pic>
      <p:sp>
        <p:nvSpPr>
          <p:cNvPr id="15" name="椭圆 14">
            <a:extLst>
              <a:ext uri="{FF2B5EF4-FFF2-40B4-BE49-F238E27FC236}">
                <a16:creationId xmlns:a16="http://schemas.microsoft.com/office/drawing/2014/main" id="{1428B3A5-748C-481E-A5AC-CC2E6AFD8813}"/>
              </a:ext>
            </a:extLst>
          </p:cNvPr>
          <p:cNvSpPr/>
          <p:nvPr/>
        </p:nvSpPr>
        <p:spPr>
          <a:xfrm>
            <a:off x="7268950" y="2139421"/>
            <a:ext cx="1722813" cy="88647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实体及属性</a:t>
            </a:r>
          </a:p>
        </p:txBody>
      </p:sp>
      <p:cxnSp>
        <p:nvCxnSpPr>
          <p:cNvPr id="17" name="直接箭头连接符 16">
            <a:extLst>
              <a:ext uri="{FF2B5EF4-FFF2-40B4-BE49-F238E27FC236}">
                <a16:creationId xmlns:a16="http://schemas.microsoft.com/office/drawing/2014/main" id="{192A23AE-7000-4807-9CF6-DEB8444E6A9D}"/>
              </a:ext>
            </a:extLst>
          </p:cNvPr>
          <p:cNvCxnSpPr>
            <a:cxnSpLocks/>
            <a:endCxn id="15" idx="6"/>
          </p:cNvCxnSpPr>
          <p:nvPr/>
        </p:nvCxnSpPr>
        <p:spPr>
          <a:xfrm flipH="1" flipV="1">
            <a:off x="8991763" y="2582656"/>
            <a:ext cx="1320576" cy="313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8902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p:nvPr/>
        </p:nvSpPr>
        <p:spPr>
          <a:xfrm>
            <a:off x="-940827" y="1951999"/>
            <a:ext cx="8924579" cy="2928873"/>
          </a:xfrm>
          <a:custGeom>
            <a:avLst/>
            <a:gdLst>
              <a:gd name="connsiteX0" fmla="*/ 0 w 8924579"/>
              <a:gd name="connsiteY0" fmla="*/ 0 h 2928873"/>
              <a:gd name="connsiteX1" fmla="*/ 8924579 w 8924579"/>
              <a:gd name="connsiteY1" fmla="*/ 0 h 2928873"/>
              <a:gd name="connsiteX2" fmla="*/ 7233594 w 8924579"/>
              <a:gd name="connsiteY2" fmla="*/ 2928873 h 2928873"/>
              <a:gd name="connsiteX3" fmla="*/ 0 w 8924579"/>
              <a:gd name="connsiteY3" fmla="*/ 2928873 h 2928873"/>
            </a:gdLst>
            <a:ahLst/>
            <a:cxnLst>
              <a:cxn ang="0">
                <a:pos x="connsiteX0" y="connsiteY0"/>
              </a:cxn>
              <a:cxn ang="0">
                <a:pos x="connsiteX1" y="connsiteY1"/>
              </a:cxn>
              <a:cxn ang="0">
                <a:pos x="connsiteX2" y="connsiteY2"/>
              </a:cxn>
              <a:cxn ang="0">
                <a:pos x="connsiteX3" y="connsiteY3"/>
              </a:cxn>
            </a:cxnLst>
            <a:rect l="l" t="t" r="r" b="b"/>
            <a:pathLst>
              <a:path w="8924579" h="2928873">
                <a:moveTo>
                  <a:pt x="0" y="0"/>
                </a:moveTo>
                <a:lnTo>
                  <a:pt x="8924579" y="0"/>
                </a:lnTo>
                <a:lnTo>
                  <a:pt x="7233594" y="2928873"/>
                </a:lnTo>
                <a:lnTo>
                  <a:pt x="0" y="2928873"/>
                </a:lnTo>
                <a:close/>
              </a:path>
            </a:pathLst>
          </a:cu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6" name="任意多边形 25"/>
          <p:cNvSpPr/>
          <p:nvPr/>
        </p:nvSpPr>
        <p:spPr>
          <a:xfrm>
            <a:off x="-1869742" y="5096873"/>
            <a:ext cx="5825173" cy="745126"/>
          </a:xfrm>
          <a:custGeom>
            <a:avLst/>
            <a:gdLst>
              <a:gd name="connsiteX0" fmla="*/ 0 w 5825173"/>
              <a:gd name="connsiteY0" fmla="*/ 0 h 745126"/>
              <a:gd name="connsiteX1" fmla="*/ 775224 w 5825173"/>
              <a:gd name="connsiteY1" fmla="*/ 0 h 745126"/>
              <a:gd name="connsiteX2" fmla="*/ 966441 w 5825173"/>
              <a:gd name="connsiteY2" fmla="*/ 0 h 745126"/>
              <a:gd name="connsiteX3" fmla="*/ 5825173 w 5825173"/>
              <a:gd name="connsiteY3" fmla="*/ 0 h 745126"/>
              <a:gd name="connsiteX4" fmla="*/ 5394975 w 5825173"/>
              <a:gd name="connsiteY4" fmla="*/ 745125 h 745126"/>
              <a:gd name="connsiteX5" fmla="*/ 966441 w 5825173"/>
              <a:gd name="connsiteY5" fmla="*/ 745125 h 745126"/>
              <a:gd name="connsiteX6" fmla="*/ 966441 w 5825173"/>
              <a:gd name="connsiteY6" fmla="*/ 745126 h 745126"/>
              <a:gd name="connsiteX7" fmla="*/ 0 w 5825173"/>
              <a:gd name="connsiteY7" fmla="*/ 745126 h 74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5173" h="745126">
                <a:moveTo>
                  <a:pt x="0" y="0"/>
                </a:moveTo>
                <a:lnTo>
                  <a:pt x="775224" y="0"/>
                </a:lnTo>
                <a:lnTo>
                  <a:pt x="966441" y="0"/>
                </a:lnTo>
                <a:lnTo>
                  <a:pt x="5825173" y="0"/>
                </a:lnTo>
                <a:lnTo>
                  <a:pt x="5394975" y="745125"/>
                </a:lnTo>
                <a:lnTo>
                  <a:pt x="966441" y="745125"/>
                </a:lnTo>
                <a:lnTo>
                  <a:pt x="966441" y="745126"/>
                </a:lnTo>
                <a:lnTo>
                  <a:pt x="0" y="745126"/>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5" name="任意多边形 24"/>
          <p:cNvSpPr/>
          <p:nvPr/>
        </p:nvSpPr>
        <p:spPr>
          <a:xfrm>
            <a:off x="-1869742" y="1015999"/>
            <a:ext cx="9572778" cy="720000"/>
          </a:xfrm>
          <a:custGeom>
            <a:avLst/>
            <a:gdLst>
              <a:gd name="connsiteX0" fmla="*/ 0 w 9572778"/>
              <a:gd name="connsiteY0" fmla="*/ 0 h 720000"/>
              <a:gd name="connsiteX1" fmla="*/ 4547123 w 9572778"/>
              <a:gd name="connsiteY1" fmla="*/ 0 h 720000"/>
              <a:gd name="connsiteX2" fmla="*/ 4738339 w 9572778"/>
              <a:gd name="connsiteY2" fmla="*/ 0 h 720000"/>
              <a:gd name="connsiteX3" fmla="*/ 9572778 w 9572778"/>
              <a:gd name="connsiteY3" fmla="*/ 0 h 720000"/>
              <a:gd name="connsiteX4" fmla="*/ 9142580 w 9572778"/>
              <a:gd name="connsiteY4" fmla="*/ 719999 h 720000"/>
              <a:gd name="connsiteX5" fmla="*/ 4738339 w 9572778"/>
              <a:gd name="connsiteY5" fmla="*/ 719999 h 720000"/>
              <a:gd name="connsiteX6" fmla="*/ 4738339 w 9572778"/>
              <a:gd name="connsiteY6" fmla="*/ 720000 h 720000"/>
              <a:gd name="connsiteX7" fmla="*/ 0 w 9572778"/>
              <a:gd name="connsiteY7" fmla="*/ 72000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72778" h="720000">
                <a:moveTo>
                  <a:pt x="0" y="0"/>
                </a:moveTo>
                <a:lnTo>
                  <a:pt x="4547123" y="0"/>
                </a:lnTo>
                <a:lnTo>
                  <a:pt x="4738339" y="0"/>
                </a:lnTo>
                <a:lnTo>
                  <a:pt x="9572778" y="0"/>
                </a:lnTo>
                <a:lnTo>
                  <a:pt x="9142580" y="719999"/>
                </a:lnTo>
                <a:lnTo>
                  <a:pt x="4738339" y="719999"/>
                </a:lnTo>
                <a:lnTo>
                  <a:pt x="4738339" y="720000"/>
                </a:lnTo>
                <a:lnTo>
                  <a:pt x="0" y="720000"/>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3" name="PA_任意多边形 22"/>
          <p:cNvSpPr/>
          <p:nvPr>
            <p:custDataLst>
              <p:tags r:id="rId1"/>
            </p:custDataLst>
          </p:nvPr>
        </p:nvSpPr>
        <p:spPr>
          <a:xfrm>
            <a:off x="5821380" y="728662"/>
            <a:ext cx="6370620" cy="5400675"/>
          </a:xfrm>
          <a:custGeom>
            <a:avLst/>
            <a:gdLst>
              <a:gd name="connsiteX0" fmla="*/ 3118080 w 6370620"/>
              <a:gd name="connsiteY0" fmla="*/ 0 h 5400675"/>
              <a:gd name="connsiteX1" fmla="*/ 4058908 w 6370620"/>
              <a:gd name="connsiteY1" fmla="*/ 0 h 5400675"/>
              <a:gd name="connsiteX2" fmla="*/ 5429792 w 6370620"/>
              <a:gd name="connsiteY2" fmla="*/ 0 h 5400675"/>
              <a:gd name="connsiteX3" fmla="*/ 6370620 w 6370620"/>
              <a:gd name="connsiteY3" fmla="*/ 0 h 5400675"/>
              <a:gd name="connsiteX4" fmla="*/ 6370620 w 6370620"/>
              <a:gd name="connsiteY4" fmla="*/ 5400675 h 5400675"/>
              <a:gd name="connsiteX5" fmla="*/ 5429792 w 6370620"/>
              <a:gd name="connsiteY5" fmla="*/ 5400675 h 5400675"/>
              <a:gd name="connsiteX6" fmla="*/ 940828 w 6370620"/>
              <a:gd name="connsiteY6" fmla="*/ 5400675 h 5400675"/>
              <a:gd name="connsiteX7" fmla="*/ 0 w 6370620"/>
              <a:gd name="connsiteY7" fmla="*/ 5400675 h 540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70620" h="5400675">
                <a:moveTo>
                  <a:pt x="3118080" y="0"/>
                </a:moveTo>
                <a:lnTo>
                  <a:pt x="4058908" y="0"/>
                </a:lnTo>
                <a:lnTo>
                  <a:pt x="5429792" y="0"/>
                </a:lnTo>
                <a:lnTo>
                  <a:pt x="6370620" y="0"/>
                </a:lnTo>
                <a:lnTo>
                  <a:pt x="6370620" y="5400675"/>
                </a:lnTo>
                <a:lnTo>
                  <a:pt x="5429792" y="5400675"/>
                </a:lnTo>
                <a:lnTo>
                  <a:pt x="940828" y="5400675"/>
                </a:lnTo>
                <a:lnTo>
                  <a:pt x="0" y="5400675"/>
                </a:lnTo>
                <a:close/>
              </a:path>
            </a:pathLst>
          </a:custGeom>
          <a:blipFill dpi="0" rotWithShape="0">
            <a:blip r:embed="rId7"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0" name="PA_文本框 29"/>
          <p:cNvSpPr txBox="1"/>
          <p:nvPr>
            <p:custDataLst>
              <p:tags r:id="rId2"/>
            </p:custDataLst>
          </p:nvPr>
        </p:nvSpPr>
        <p:spPr>
          <a:xfrm>
            <a:off x="589422" y="3918093"/>
            <a:ext cx="1433469" cy="523220"/>
          </a:xfrm>
          <a:prstGeom prst="rect">
            <a:avLst/>
          </a:prstGeom>
          <a:noFill/>
        </p:spPr>
        <p:txBody>
          <a:bodyPr wrap="none" rtlCol="0">
            <a:spAutoFit/>
          </a:bodyPr>
          <a:lstStyle/>
          <a:p>
            <a:r>
              <a:rPr lang="en-US" altLang="zh-CN" sz="2800" dirty="0">
                <a:solidFill>
                  <a:prstClr val="white"/>
                </a:solidFill>
                <a:latin typeface="Impact" panose="020B0806030902050204" pitchFamily="34" charset="0"/>
              </a:rPr>
              <a:t>Part Five</a:t>
            </a:r>
            <a:endParaRPr lang="zh-CN" altLang="en-US" sz="2800" dirty="0">
              <a:solidFill>
                <a:prstClr val="white"/>
              </a:solidFill>
              <a:latin typeface="Impact" panose="020B0806030902050204" pitchFamily="34" charset="0"/>
            </a:endParaRPr>
          </a:p>
        </p:txBody>
      </p:sp>
      <p:sp>
        <p:nvSpPr>
          <p:cNvPr id="35" name="PA_文本框 34"/>
          <p:cNvSpPr txBox="1"/>
          <p:nvPr>
            <p:custDataLst>
              <p:tags r:id="rId3"/>
            </p:custDataLst>
          </p:nvPr>
        </p:nvSpPr>
        <p:spPr>
          <a:xfrm>
            <a:off x="2010201" y="1998776"/>
            <a:ext cx="1337226" cy="2862322"/>
          </a:xfrm>
          <a:prstGeom prst="rect">
            <a:avLst/>
          </a:prstGeom>
          <a:noFill/>
        </p:spPr>
        <p:txBody>
          <a:bodyPr wrap="none" rtlCol="0">
            <a:spAutoFit/>
          </a:bodyPr>
          <a:lstStyle/>
          <a:p>
            <a:r>
              <a:rPr lang="en-US" altLang="zh-CN" sz="18000" dirty="0">
                <a:solidFill>
                  <a:prstClr val="white"/>
                </a:solidFill>
                <a:latin typeface="Impact" panose="020B0806030902050204" pitchFamily="34" charset="0"/>
              </a:rPr>
              <a:t>4</a:t>
            </a:r>
            <a:endParaRPr lang="zh-CN" altLang="en-US" sz="18000" dirty="0">
              <a:solidFill>
                <a:prstClr val="white"/>
              </a:solidFill>
              <a:latin typeface="Impact" panose="020B0806030902050204" pitchFamily="34" charset="0"/>
            </a:endParaRPr>
          </a:p>
        </p:txBody>
      </p:sp>
      <p:sp>
        <p:nvSpPr>
          <p:cNvPr id="36" name="PA_文本框 11"/>
          <p:cNvSpPr txBox="1"/>
          <p:nvPr>
            <p:custDataLst>
              <p:tags r:id="rId4"/>
            </p:custDataLst>
          </p:nvPr>
        </p:nvSpPr>
        <p:spPr>
          <a:xfrm>
            <a:off x="3482826" y="2657469"/>
            <a:ext cx="1415772" cy="830997"/>
          </a:xfrm>
          <a:prstGeom prst="rect">
            <a:avLst/>
          </a:prstGeom>
          <a:noFill/>
        </p:spPr>
        <p:txBody>
          <a:bodyPr wrap="none" rtlCol="0">
            <a:spAutoFit/>
          </a:bodyPr>
          <a:lstStyle/>
          <a:p>
            <a:pPr marL="0" lvl="1"/>
            <a:r>
              <a:rPr lang="zh-CN" altLang="en-US" sz="4800" b="1" dirty="0">
                <a:solidFill>
                  <a:prstClr val="white"/>
                </a:solidFill>
                <a:latin typeface="微软雅黑" panose="020B0503020204020204" pitchFamily="34" charset="-122"/>
                <a:ea typeface="微软雅黑" panose="020B0503020204020204" pitchFamily="34" charset="-122"/>
              </a:rPr>
              <a:t>附录</a:t>
            </a:r>
          </a:p>
        </p:txBody>
      </p:sp>
    </p:spTree>
    <p:extLst>
      <p:ext uri="{BB962C8B-B14F-4D97-AF65-F5344CB8AC3E}">
        <p14:creationId xmlns:p14="http://schemas.microsoft.com/office/powerpoint/2010/main" val="33610126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3762568" cy="507831"/>
          </a:xfrm>
        </p:spPr>
        <p:txBody>
          <a:bodyPr/>
          <a:lstStyle/>
          <a:p>
            <a:r>
              <a:rPr lang="en-US" altLang="zh-CN" dirty="0"/>
              <a:t>4.1 </a:t>
            </a:r>
            <a:r>
              <a:rPr lang="zh-CN" altLang="en-US" dirty="0"/>
              <a:t>附录</a:t>
            </a:r>
            <a:r>
              <a:rPr lang="en-US" altLang="zh-CN" dirty="0"/>
              <a:t>1</a:t>
            </a:r>
            <a:r>
              <a:rPr lang="zh-CN" altLang="en-US" dirty="0"/>
              <a:t>：参考文献</a:t>
            </a:r>
          </a:p>
        </p:txBody>
      </p:sp>
      <p:sp>
        <p:nvSpPr>
          <p:cNvPr id="14" name="MH_Text_1">
            <a:extLst>
              <a:ext uri="{FF2B5EF4-FFF2-40B4-BE49-F238E27FC236}">
                <a16:creationId xmlns:a16="http://schemas.microsoft.com/office/drawing/2014/main" id="{440398DC-0E16-4EF4-97E6-C5476AFFEF67}"/>
              </a:ext>
            </a:extLst>
          </p:cNvPr>
          <p:cNvSpPr>
            <a:spLocks noChangeArrowheads="1"/>
          </p:cNvSpPr>
          <p:nvPr>
            <p:custDataLst>
              <p:tags r:id="rId1"/>
            </p:custDataLst>
          </p:nvPr>
        </p:nvSpPr>
        <p:spPr bwMode="auto">
          <a:xfrm>
            <a:off x="1471804" y="1487630"/>
            <a:ext cx="7050992" cy="339847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lIns="135611" tIns="67804" rIns="135611" bIns="67804" anchor="ctr" anchorCtr="0">
            <a:noAutofit/>
          </a:bodyPr>
          <a:lstStyle/>
          <a:p>
            <a:pPr marL="342900" indent="-342900" algn="just" fontAlgn="base">
              <a:lnSpc>
                <a:spcPct val="150000"/>
              </a:lnSpc>
              <a:spcBef>
                <a:spcPct val="0"/>
              </a:spcBef>
              <a:spcAft>
                <a:spcPct val="0"/>
              </a:spcAft>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cs typeface="+mn-ea"/>
              </a:rPr>
              <a:t>参考文献</a:t>
            </a:r>
          </a:p>
          <a:p>
            <a:pPr marL="800100" lvl="1" indent="-342900" algn="just" fontAlgn="base">
              <a:lnSpc>
                <a:spcPct val="150000"/>
              </a:lnSpc>
              <a:spcBef>
                <a:spcPct val="0"/>
              </a:spcBef>
              <a:spcAft>
                <a:spcPct val="0"/>
              </a:spcAft>
              <a:buFont typeface="Arial" panose="020B0604020202020204" pitchFamily="34" charset="0"/>
              <a:buChar char="•"/>
            </a:pPr>
            <a:r>
              <a:rPr lang="en-US" altLang="zh-CN" sz="1400" dirty="0">
                <a:solidFill>
                  <a:srgbClr val="222222"/>
                </a:solidFill>
                <a:latin typeface="Arial" panose="020B0604020202020204" pitchFamily="34" charset="0"/>
              </a:rPr>
              <a:t>Sui D, Chen Y, Liu K, et al. Leverage lexical knowledge for Chinese named entity recognition via collaborative graph network[C]//Proceedings of the 2019 Conference on Empirical Methods in Natural Language Processing and the 9th International Joint Conference on Natural Language Processing (EMNLP-IJCNLP). 2019: 3830-3840.</a:t>
            </a:r>
          </a:p>
          <a:p>
            <a:pPr marL="800100" lvl="1" indent="-342900" algn="just" fontAlgn="base">
              <a:lnSpc>
                <a:spcPct val="150000"/>
              </a:lnSpc>
              <a:spcBef>
                <a:spcPct val="0"/>
              </a:spcBef>
              <a:spcAft>
                <a:spcPct val="0"/>
              </a:spcAft>
              <a:buFont typeface="Arial" panose="020B0604020202020204" pitchFamily="34" charset="0"/>
              <a:buChar char="•"/>
            </a:pPr>
            <a:r>
              <a:rPr lang="en-US" altLang="zh-CN" sz="1400" b="0" i="0" dirty="0" err="1">
                <a:solidFill>
                  <a:srgbClr val="222222"/>
                </a:solidFill>
                <a:effectLst/>
                <a:latin typeface="Arial" panose="020B0604020202020204" pitchFamily="34" charset="0"/>
              </a:rPr>
              <a:t>Seyler</a:t>
            </a:r>
            <a:r>
              <a:rPr lang="en-US" altLang="zh-CN" sz="1400" b="0" i="0" dirty="0">
                <a:solidFill>
                  <a:srgbClr val="222222"/>
                </a:solidFill>
                <a:effectLst/>
                <a:latin typeface="Arial" panose="020B0604020202020204" pitchFamily="34" charset="0"/>
              </a:rPr>
              <a:t> D, </a:t>
            </a:r>
            <a:r>
              <a:rPr lang="en-US" altLang="zh-CN" sz="1400" b="0" i="0" dirty="0" err="1">
                <a:solidFill>
                  <a:srgbClr val="222222"/>
                </a:solidFill>
                <a:effectLst/>
                <a:latin typeface="Arial" panose="020B0604020202020204" pitchFamily="34" charset="0"/>
              </a:rPr>
              <a:t>Dembelova</a:t>
            </a:r>
            <a:r>
              <a:rPr lang="en-US" altLang="zh-CN" sz="1400" b="0" i="0" dirty="0">
                <a:solidFill>
                  <a:srgbClr val="222222"/>
                </a:solidFill>
                <a:effectLst/>
                <a:latin typeface="Arial" panose="020B0604020202020204" pitchFamily="34" charset="0"/>
              </a:rPr>
              <a:t> T, Del </a:t>
            </a:r>
            <a:r>
              <a:rPr lang="en-US" altLang="zh-CN" sz="1400" b="0" i="0" dirty="0" err="1">
                <a:solidFill>
                  <a:srgbClr val="222222"/>
                </a:solidFill>
                <a:effectLst/>
                <a:latin typeface="Arial" panose="020B0604020202020204" pitchFamily="34" charset="0"/>
              </a:rPr>
              <a:t>Corro</a:t>
            </a:r>
            <a:r>
              <a:rPr lang="en-US" altLang="zh-CN" sz="1400" b="0" i="0" dirty="0">
                <a:solidFill>
                  <a:srgbClr val="222222"/>
                </a:solidFill>
                <a:effectLst/>
                <a:latin typeface="Arial" panose="020B0604020202020204" pitchFamily="34" charset="0"/>
              </a:rPr>
              <a:t> L, et al. A study of the importance of external knowledge in the named entity recognition task[C]//Proceedings of the 56th Annual Meeting of the Association for Computational Linguistics (Volume 2: Short Papers). 2018: 241-246.</a:t>
            </a:r>
          </a:p>
        </p:txBody>
      </p:sp>
    </p:spTree>
    <p:extLst>
      <p:ext uri="{BB962C8B-B14F-4D97-AF65-F5344CB8AC3E}">
        <p14:creationId xmlns:p14="http://schemas.microsoft.com/office/powerpoint/2010/main" val="3672118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_任意多边形 3"/>
          <p:cNvSpPr/>
          <p:nvPr>
            <p:custDataLst>
              <p:tags r:id="rId2"/>
            </p:custDataLst>
          </p:nvPr>
        </p:nvSpPr>
        <p:spPr>
          <a:xfrm>
            <a:off x="695324" y="728663"/>
            <a:ext cx="5400676" cy="5400675"/>
          </a:xfrm>
          <a:custGeom>
            <a:avLst/>
            <a:gdLst>
              <a:gd name="connsiteX0" fmla="*/ 0 w 5400675"/>
              <a:gd name="connsiteY0" fmla="*/ 0 h 5400675"/>
              <a:gd name="connsiteX1" fmla="*/ 5400675 w 5400675"/>
              <a:gd name="connsiteY1" fmla="*/ 0 h 5400675"/>
              <a:gd name="connsiteX2" fmla="*/ 5231012 w 5400675"/>
              <a:gd name="connsiteY2" fmla="*/ 313118 h 5400675"/>
              <a:gd name="connsiteX3" fmla="*/ 2293710 w 5400675"/>
              <a:gd name="connsiteY3" fmla="*/ 5400675 h 5400675"/>
              <a:gd name="connsiteX4" fmla="*/ 0 w 5400675"/>
              <a:gd name="connsiteY4" fmla="*/ 5400675 h 5400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0675" h="5400675">
                <a:moveTo>
                  <a:pt x="0" y="0"/>
                </a:moveTo>
                <a:lnTo>
                  <a:pt x="5400675" y="0"/>
                </a:lnTo>
                <a:lnTo>
                  <a:pt x="5231012" y="313118"/>
                </a:lnTo>
                <a:lnTo>
                  <a:pt x="2293710" y="5400675"/>
                </a:lnTo>
                <a:lnTo>
                  <a:pt x="0" y="5400675"/>
                </a:lnTo>
                <a:close/>
              </a:path>
            </a:pathLst>
          </a:custGeom>
          <a:blipFill>
            <a:blip r:embed="rId14"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grpSp>
        <p:nvGrpSpPr>
          <p:cNvPr id="24" name="PA_组合 23"/>
          <p:cNvGrpSpPr/>
          <p:nvPr>
            <p:custDataLst>
              <p:tags r:id="rId3"/>
            </p:custDataLst>
          </p:nvPr>
        </p:nvGrpSpPr>
        <p:grpSpPr>
          <a:xfrm>
            <a:off x="5826446" y="728663"/>
            <a:ext cx="5670229" cy="900000"/>
            <a:chOff x="5826446" y="728663"/>
            <a:chExt cx="5670229" cy="900000"/>
          </a:xfrm>
          <a:effectLst>
            <a:outerShdw blurRad="190500" dist="127000" dir="2700000" algn="tl" rotWithShape="0">
              <a:prstClr val="black">
                <a:alpha val="30000"/>
              </a:prstClr>
            </a:outerShdw>
          </a:effectLst>
        </p:grpSpPr>
        <p:sp>
          <p:nvSpPr>
            <p:cNvPr id="12" name="任意多边形 11"/>
            <p:cNvSpPr/>
            <p:nvPr/>
          </p:nvSpPr>
          <p:spPr>
            <a:xfrm>
              <a:off x="5826446" y="728663"/>
              <a:ext cx="5670229" cy="900000"/>
            </a:xfrm>
            <a:custGeom>
              <a:avLst/>
              <a:gdLst>
                <a:gd name="connsiteX0" fmla="*/ 519615 w 5670229"/>
                <a:gd name="connsiteY0" fmla="*/ 0 h 900000"/>
                <a:gd name="connsiteX1" fmla="*/ 5670229 w 5670229"/>
                <a:gd name="connsiteY1" fmla="*/ 0 h 900000"/>
                <a:gd name="connsiteX2" fmla="*/ 5670229 w 5670229"/>
                <a:gd name="connsiteY2" fmla="*/ 900000 h 900000"/>
                <a:gd name="connsiteX3" fmla="*/ 0 w 5670229"/>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5670229" h="900000">
                  <a:moveTo>
                    <a:pt x="519615" y="0"/>
                  </a:moveTo>
                  <a:lnTo>
                    <a:pt x="5670229" y="0"/>
                  </a:lnTo>
                  <a:lnTo>
                    <a:pt x="5670229" y="900000"/>
                  </a:lnTo>
                  <a:lnTo>
                    <a:pt x="0" y="9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sp>
          <p:nvSpPr>
            <p:cNvPr id="14" name="任意多边形 13"/>
            <p:cNvSpPr/>
            <p:nvPr/>
          </p:nvSpPr>
          <p:spPr>
            <a:xfrm>
              <a:off x="5826446" y="1556326"/>
              <a:ext cx="5670229" cy="72337"/>
            </a:xfrm>
            <a:custGeom>
              <a:avLst/>
              <a:gdLst>
                <a:gd name="connsiteX0" fmla="*/ 41764 w 5670229"/>
                <a:gd name="connsiteY0" fmla="*/ 0 h 72337"/>
                <a:gd name="connsiteX1" fmla="*/ 5670229 w 5670229"/>
                <a:gd name="connsiteY1" fmla="*/ 0 h 72337"/>
                <a:gd name="connsiteX2" fmla="*/ 5670229 w 5670229"/>
                <a:gd name="connsiteY2" fmla="*/ 72337 h 72337"/>
                <a:gd name="connsiteX3" fmla="*/ 0 w 5670229"/>
                <a:gd name="connsiteY3" fmla="*/ 72337 h 72337"/>
              </a:gdLst>
              <a:ahLst/>
              <a:cxnLst>
                <a:cxn ang="0">
                  <a:pos x="connsiteX0" y="connsiteY0"/>
                </a:cxn>
                <a:cxn ang="0">
                  <a:pos x="connsiteX1" y="connsiteY1"/>
                </a:cxn>
                <a:cxn ang="0">
                  <a:pos x="connsiteX2" y="connsiteY2"/>
                </a:cxn>
                <a:cxn ang="0">
                  <a:pos x="connsiteX3" y="connsiteY3"/>
                </a:cxn>
              </a:cxnLst>
              <a:rect l="l" t="t" r="r" b="b"/>
              <a:pathLst>
                <a:path w="5670229" h="72337">
                  <a:moveTo>
                    <a:pt x="41764" y="0"/>
                  </a:moveTo>
                  <a:lnTo>
                    <a:pt x="5670229" y="0"/>
                  </a:lnTo>
                  <a:lnTo>
                    <a:pt x="5670229" y="72337"/>
                  </a:lnTo>
                  <a:lnTo>
                    <a:pt x="0" y="72337"/>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grpSp>
      <p:sp>
        <p:nvSpPr>
          <p:cNvPr id="23" name="PA_任意多边形 22"/>
          <p:cNvSpPr/>
          <p:nvPr>
            <p:custDataLst>
              <p:tags r:id="rId4"/>
            </p:custDataLst>
          </p:nvPr>
        </p:nvSpPr>
        <p:spPr>
          <a:xfrm>
            <a:off x="3872304" y="1844665"/>
            <a:ext cx="7624370" cy="3168672"/>
          </a:xfrm>
          <a:custGeom>
            <a:avLst/>
            <a:gdLst>
              <a:gd name="connsiteX0" fmla="*/ 1829434 w 7624370"/>
              <a:gd name="connsiteY0" fmla="*/ 0 h 3168672"/>
              <a:gd name="connsiteX1" fmla="*/ 7624370 w 7624370"/>
              <a:gd name="connsiteY1" fmla="*/ 0 h 3168672"/>
              <a:gd name="connsiteX2" fmla="*/ 7624370 w 7624370"/>
              <a:gd name="connsiteY2" fmla="*/ 3168672 h 3168672"/>
              <a:gd name="connsiteX3" fmla="*/ 0 w 7624370"/>
              <a:gd name="connsiteY3" fmla="*/ 3168672 h 3168672"/>
            </a:gdLst>
            <a:ahLst/>
            <a:cxnLst>
              <a:cxn ang="0">
                <a:pos x="connsiteX0" y="connsiteY0"/>
              </a:cxn>
              <a:cxn ang="0">
                <a:pos x="connsiteX1" y="connsiteY1"/>
              </a:cxn>
              <a:cxn ang="0">
                <a:pos x="connsiteX2" y="connsiteY2"/>
              </a:cxn>
              <a:cxn ang="0">
                <a:pos x="connsiteX3" y="connsiteY3"/>
              </a:cxn>
            </a:cxnLst>
            <a:rect l="l" t="t" r="r" b="b"/>
            <a:pathLst>
              <a:path w="7624370" h="3168672">
                <a:moveTo>
                  <a:pt x="1829434" y="0"/>
                </a:moveTo>
                <a:lnTo>
                  <a:pt x="7624370" y="0"/>
                </a:lnTo>
                <a:lnTo>
                  <a:pt x="7624370" y="3168672"/>
                </a:lnTo>
                <a:lnTo>
                  <a:pt x="0" y="3168672"/>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PA_任意多边形 17"/>
          <p:cNvSpPr/>
          <p:nvPr>
            <p:custDataLst>
              <p:tags r:id="rId5"/>
            </p:custDataLst>
          </p:nvPr>
        </p:nvSpPr>
        <p:spPr>
          <a:xfrm>
            <a:off x="3227981" y="5229338"/>
            <a:ext cx="8268693" cy="900000"/>
          </a:xfrm>
          <a:custGeom>
            <a:avLst/>
            <a:gdLst>
              <a:gd name="connsiteX0" fmla="*/ 519615 w 8268693"/>
              <a:gd name="connsiteY0" fmla="*/ 0 h 900000"/>
              <a:gd name="connsiteX1" fmla="*/ 8268693 w 8268693"/>
              <a:gd name="connsiteY1" fmla="*/ 0 h 900000"/>
              <a:gd name="connsiteX2" fmla="*/ 8268693 w 8268693"/>
              <a:gd name="connsiteY2" fmla="*/ 900000 h 900000"/>
              <a:gd name="connsiteX3" fmla="*/ 0 w 8268693"/>
              <a:gd name="connsiteY3" fmla="*/ 900000 h 900000"/>
            </a:gdLst>
            <a:ahLst/>
            <a:cxnLst>
              <a:cxn ang="0">
                <a:pos x="connsiteX0" y="connsiteY0"/>
              </a:cxn>
              <a:cxn ang="0">
                <a:pos x="connsiteX1" y="connsiteY1"/>
              </a:cxn>
              <a:cxn ang="0">
                <a:pos x="connsiteX2" y="connsiteY2"/>
              </a:cxn>
              <a:cxn ang="0">
                <a:pos x="connsiteX3" y="connsiteY3"/>
              </a:cxn>
            </a:cxnLst>
            <a:rect l="l" t="t" r="r" b="b"/>
            <a:pathLst>
              <a:path w="8268693" h="900000">
                <a:moveTo>
                  <a:pt x="519615" y="0"/>
                </a:moveTo>
                <a:lnTo>
                  <a:pt x="8268693" y="0"/>
                </a:lnTo>
                <a:lnTo>
                  <a:pt x="8268693" y="900000"/>
                </a:lnTo>
                <a:lnTo>
                  <a:pt x="0" y="900000"/>
                </a:lnTo>
                <a:close/>
              </a:path>
            </a:pathLst>
          </a:cu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endParaRPr>
          </a:p>
        </p:txBody>
      </p:sp>
      <p:grpSp>
        <p:nvGrpSpPr>
          <p:cNvPr id="25" name="PA_组合 80"/>
          <p:cNvGrpSpPr/>
          <p:nvPr>
            <p:custDataLst>
              <p:tags r:id="rId6"/>
            </p:custDataLst>
          </p:nvPr>
        </p:nvGrpSpPr>
        <p:grpSpPr>
          <a:xfrm>
            <a:off x="9189171" y="917053"/>
            <a:ext cx="1959657" cy="523220"/>
            <a:chOff x="2884255" y="393762"/>
            <a:chExt cx="2160101" cy="772641"/>
          </a:xfrm>
        </p:grpSpPr>
        <p:sp>
          <p:nvSpPr>
            <p:cNvPr id="26" name="TextBox 81"/>
            <p:cNvSpPr txBox="1"/>
            <p:nvPr/>
          </p:nvSpPr>
          <p:spPr>
            <a:xfrm>
              <a:off x="3717568" y="500833"/>
              <a:ext cx="1325774" cy="409046"/>
            </a:xfrm>
            <a:prstGeom prst="rect">
              <a:avLst/>
            </a:prstGeom>
            <a:noFill/>
          </p:spPr>
          <p:txBody>
            <a:bodyPr wrap="square" rtlCol="0">
              <a:spAutoFit/>
            </a:bodyPr>
            <a:lstStyle/>
            <a:p>
              <a:r>
                <a:rPr lang="zh-CN" altLang="en-US" sz="1200" b="1" spc="130" dirty="0">
                  <a:solidFill>
                    <a:prstClr val="black">
                      <a:lumMod val="50000"/>
                      <a:lumOff val="50000"/>
                    </a:prstClr>
                  </a:solidFill>
                  <a:latin typeface="Arial" panose="020B0604020202020204"/>
                  <a:ea typeface="微软雅黑" panose="020B0503020204020204" pitchFamily="34" charset="-122"/>
                </a:rPr>
                <a:t>您的公司名称</a:t>
              </a:r>
            </a:p>
          </p:txBody>
        </p:sp>
        <p:sp>
          <p:nvSpPr>
            <p:cNvPr id="27" name="TextBox 82"/>
            <p:cNvSpPr txBox="1"/>
            <p:nvPr/>
          </p:nvSpPr>
          <p:spPr>
            <a:xfrm>
              <a:off x="3718580" y="776107"/>
              <a:ext cx="1325776" cy="295422"/>
            </a:xfrm>
            <a:prstGeom prst="rect">
              <a:avLst/>
            </a:prstGeom>
            <a:noFill/>
          </p:spPr>
          <p:txBody>
            <a:bodyPr wrap="square" rtlCol="0">
              <a:spAutoFit/>
            </a:bodyPr>
            <a:lstStyle/>
            <a:p>
              <a:r>
                <a:rPr lang="en-US" altLang="zh-CN" sz="700" b="1" dirty="0">
                  <a:solidFill>
                    <a:prstClr val="black">
                      <a:lumMod val="50000"/>
                      <a:lumOff val="50000"/>
                    </a:prstClr>
                  </a:solidFill>
                  <a:latin typeface="Arial" panose="020B0604020202020204" pitchFamily="34" charset="0"/>
                  <a:ea typeface="微软雅黑" panose="020B0503020204020204" pitchFamily="34" charset="-122"/>
                  <a:cs typeface="Arial" panose="020B0604020202020204" pitchFamily="34" charset="0"/>
                </a:rPr>
                <a:t>YOUR CONPANY NAME</a:t>
              </a:r>
              <a:endParaRPr lang="zh-CN" altLang="en-US" sz="700" b="1" dirty="0">
                <a:solidFill>
                  <a:prstClr val="black">
                    <a:lumMod val="50000"/>
                    <a:lumOff val="50000"/>
                  </a:prstClr>
                </a:solidFill>
                <a:latin typeface="Arial" panose="020B0604020202020204" pitchFamily="34" charset="0"/>
                <a:ea typeface="微软雅黑" panose="020B0503020204020204" pitchFamily="34" charset="-122"/>
                <a:cs typeface="Arial" panose="020B0604020202020204" pitchFamily="34" charset="0"/>
              </a:endParaRPr>
            </a:p>
          </p:txBody>
        </p:sp>
        <p:sp>
          <p:nvSpPr>
            <p:cNvPr id="28" name="TextBox 83"/>
            <p:cNvSpPr txBox="1"/>
            <p:nvPr/>
          </p:nvSpPr>
          <p:spPr>
            <a:xfrm>
              <a:off x="2884255" y="393762"/>
              <a:ext cx="966585" cy="772641"/>
            </a:xfrm>
            <a:prstGeom prst="rect">
              <a:avLst/>
            </a:prstGeom>
            <a:noFill/>
          </p:spPr>
          <p:txBody>
            <a:bodyPr wrap="square" rtlCol="0">
              <a:spAutoFit/>
            </a:bodyPr>
            <a:lstStyle/>
            <a:p>
              <a:r>
                <a:rPr lang="en-US" altLang="zh-CN" sz="2800" spc="-150" dirty="0">
                  <a:solidFill>
                    <a:srgbClr val="0563C1"/>
                  </a:solidFill>
                  <a:latin typeface="Impact" panose="020B0806030902050204" pitchFamily="34" charset="0"/>
                  <a:ea typeface="微软雅黑" panose="020B0503020204020204" pitchFamily="34" charset="-122"/>
                  <a:cs typeface="Arial" panose="020B0604020202020204" pitchFamily="34" charset="0"/>
                </a:rPr>
                <a:t>LOGO</a:t>
              </a:r>
              <a:endParaRPr lang="zh-CN" altLang="en-US" sz="2800" spc="-150" dirty="0">
                <a:solidFill>
                  <a:srgbClr val="0563C1"/>
                </a:solidFill>
                <a:latin typeface="Impact" panose="020B0806030902050204" pitchFamily="34" charset="0"/>
                <a:ea typeface="微软雅黑" panose="020B0503020204020204" pitchFamily="34" charset="-122"/>
                <a:cs typeface="Arial" panose="020B0604020202020204" pitchFamily="34" charset="0"/>
              </a:endParaRPr>
            </a:p>
          </p:txBody>
        </p:sp>
      </p:grpSp>
      <p:grpSp>
        <p:nvGrpSpPr>
          <p:cNvPr id="31" name="PA_组合 41"/>
          <p:cNvGrpSpPr/>
          <p:nvPr>
            <p:custDataLst>
              <p:tags r:id="rId7"/>
            </p:custDataLst>
          </p:nvPr>
        </p:nvGrpSpPr>
        <p:grpSpPr>
          <a:xfrm>
            <a:off x="6096000" y="3906694"/>
            <a:ext cx="3820835" cy="844837"/>
            <a:chOff x="6210048" y="3740618"/>
            <a:chExt cx="3820835" cy="844837"/>
          </a:xfrm>
        </p:grpSpPr>
        <p:sp>
          <p:nvSpPr>
            <p:cNvPr id="32" name="PA_文本框 57"/>
            <p:cNvSpPr txBox="1"/>
            <p:nvPr>
              <p:custDataLst>
                <p:tags r:id="rId10"/>
              </p:custDataLst>
            </p:nvPr>
          </p:nvSpPr>
          <p:spPr>
            <a:xfrm>
              <a:off x="7093320" y="3740618"/>
              <a:ext cx="2937563" cy="844837"/>
            </a:xfrm>
            <a:prstGeom prst="rect">
              <a:avLst/>
            </a:prstGeom>
            <a:noFill/>
          </p:spPr>
          <p:txBody>
            <a:bodyPr wrap="square" lIns="68571" tIns="34285" rIns="68571" bIns="34285" rtlCol="0">
              <a:spAutoFit/>
            </a:bodyPr>
            <a:lstStyle/>
            <a:p>
              <a:pPr>
                <a:lnSpc>
                  <a:spcPct val="120000"/>
                </a:lnSpc>
              </a:pPr>
              <a:r>
                <a:rPr lang="zh-CN" altLang="en-US" sz="1050" dirty="0">
                  <a:solidFill>
                    <a:srgbClr val="FFFFFF">
                      <a:lumMod val="50000"/>
                    </a:srgbClr>
                  </a:solidFill>
                  <a:latin typeface="Arial" panose="020B0604020202020204"/>
                  <a:ea typeface="微软雅黑" panose="020B0503020204020204" pitchFamily="34" charset="-122"/>
                </a:rPr>
                <a:t>地址：上海市某某区某某广场某某大楼</a:t>
              </a:r>
              <a:endParaRPr lang="en-US" altLang="zh-CN" sz="1050" dirty="0">
                <a:solidFill>
                  <a:srgbClr val="FFFFFF">
                    <a:lumMod val="50000"/>
                  </a:srgbClr>
                </a:solidFill>
                <a:latin typeface="Arial" panose="020B0604020202020204"/>
                <a:ea typeface="微软雅黑" panose="020B0503020204020204" pitchFamily="34" charset="-122"/>
              </a:endParaRPr>
            </a:p>
            <a:p>
              <a:pPr>
                <a:lnSpc>
                  <a:spcPct val="120000"/>
                </a:lnSpc>
              </a:pPr>
              <a:r>
                <a:rPr lang="zh-CN" altLang="en-US" sz="1050" dirty="0">
                  <a:solidFill>
                    <a:srgbClr val="FFFFFF">
                      <a:lumMod val="50000"/>
                    </a:srgbClr>
                  </a:solidFill>
                  <a:latin typeface="Arial" panose="020B0604020202020204"/>
                  <a:ea typeface="微软雅黑" panose="020B0503020204020204" pitchFamily="34" charset="-122"/>
                </a:rPr>
                <a:t>电话：</a:t>
              </a:r>
              <a:r>
                <a:rPr lang="en-US" altLang="zh-CN" sz="1050" dirty="0">
                  <a:solidFill>
                    <a:srgbClr val="FFFFFF">
                      <a:lumMod val="50000"/>
                    </a:srgbClr>
                  </a:solidFill>
                  <a:latin typeface="Arial" panose="020B0604020202020204"/>
                  <a:ea typeface="微软雅黑" panose="020B0503020204020204" pitchFamily="34" charset="-122"/>
                </a:rPr>
                <a:t>021-88888888</a:t>
              </a:r>
            </a:p>
            <a:p>
              <a:pPr>
                <a:lnSpc>
                  <a:spcPct val="120000"/>
                </a:lnSpc>
              </a:pPr>
              <a:r>
                <a:rPr lang="zh-CN" altLang="en-US" sz="1050" dirty="0">
                  <a:solidFill>
                    <a:srgbClr val="FFFFFF">
                      <a:lumMod val="50000"/>
                    </a:srgbClr>
                  </a:solidFill>
                  <a:latin typeface="Arial" panose="020B0604020202020204"/>
                  <a:ea typeface="微软雅黑" panose="020B0503020204020204" pitchFamily="34" charset="-122"/>
                </a:rPr>
                <a:t>网址：</a:t>
              </a:r>
              <a:r>
                <a:rPr lang="en-US" altLang="zh-CN" sz="1050" dirty="0">
                  <a:solidFill>
                    <a:srgbClr val="FFFFFF">
                      <a:lumMod val="50000"/>
                    </a:srgbClr>
                  </a:solidFill>
                  <a:latin typeface="Arial" panose="020B0604020202020204"/>
                  <a:ea typeface="微软雅黑" panose="020B0503020204020204" pitchFamily="34" charset="-122"/>
                </a:rPr>
                <a:t>www.yourbusiness.com</a:t>
              </a:r>
            </a:p>
            <a:p>
              <a:pPr>
                <a:lnSpc>
                  <a:spcPct val="120000"/>
                </a:lnSpc>
              </a:pPr>
              <a:r>
                <a:rPr lang="zh-CN" altLang="en-US" sz="1050" dirty="0">
                  <a:solidFill>
                    <a:srgbClr val="FFFFFF">
                      <a:lumMod val="50000"/>
                    </a:srgbClr>
                  </a:solidFill>
                  <a:latin typeface="Arial" panose="020B0604020202020204"/>
                  <a:ea typeface="微软雅黑" panose="020B0503020204020204" pitchFamily="34" charset="-122"/>
                </a:rPr>
                <a:t>邮箱：</a:t>
              </a:r>
              <a:r>
                <a:rPr lang="en-US" altLang="zh-CN" sz="1050" dirty="0">
                  <a:solidFill>
                    <a:srgbClr val="FFFFFF">
                      <a:lumMod val="50000"/>
                    </a:srgbClr>
                  </a:solidFill>
                  <a:latin typeface="Arial" panose="020B0604020202020204"/>
                  <a:ea typeface="微软雅黑" panose="020B0503020204020204" pitchFamily="34" charset="-122"/>
                </a:rPr>
                <a:t>yourbusiness@163.com</a:t>
              </a:r>
              <a:endParaRPr lang="zh-CN" altLang="en-US" sz="1050" dirty="0">
                <a:solidFill>
                  <a:srgbClr val="FFFFFF">
                    <a:lumMod val="50000"/>
                  </a:srgbClr>
                </a:solidFill>
                <a:latin typeface="Arial" panose="020B0604020202020204"/>
                <a:ea typeface="微软雅黑" panose="020B0503020204020204" pitchFamily="34" charset="-122"/>
              </a:endParaRPr>
            </a:p>
          </p:txBody>
        </p:sp>
        <p:pic>
          <p:nvPicPr>
            <p:cNvPr id="33" name="PA_图片 34"/>
            <p:cNvPicPr>
              <a:picLocks noChangeAspect="1"/>
            </p:cNvPicPr>
            <p:nvPr>
              <p:custDataLst>
                <p:tags r:id="rId11"/>
              </p:custDataLst>
            </p:nvPr>
          </p:nvPicPr>
          <p:blipFill>
            <a:blip r:embed="rId15" cstate="screen">
              <a:duotone>
                <a:srgbClr val="DDDDDD">
                  <a:shade val="45000"/>
                  <a:satMod val="135000"/>
                </a:srgbClr>
                <a:prstClr val="white"/>
              </a:duotone>
            </a:blip>
            <a:stretch>
              <a:fillRect/>
            </a:stretch>
          </p:blipFill>
          <p:spPr>
            <a:xfrm>
              <a:off x="6210048" y="3821954"/>
              <a:ext cx="717199" cy="720000"/>
            </a:xfrm>
            <a:prstGeom prst="rect">
              <a:avLst/>
            </a:prstGeom>
          </p:spPr>
        </p:pic>
      </p:grpSp>
      <p:cxnSp>
        <p:nvCxnSpPr>
          <p:cNvPr id="34" name="PA_直接连接符 56"/>
          <p:cNvCxnSpPr/>
          <p:nvPr>
            <p:custDataLst>
              <p:tags r:id="rId8"/>
            </p:custDataLst>
          </p:nvPr>
        </p:nvCxnSpPr>
        <p:spPr>
          <a:xfrm>
            <a:off x="6096000" y="3770156"/>
            <a:ext cx="493236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PA_文本框 54"/>
          <p:cNvSpPr txBox="1"/>
          <p:nvPr>
            <p:custDataLst>
              <p:tags r:id="rId9"/>
            </p:custDataLst>
          </p:nvPr>
        </p:nvSpPr>
        <p:spPr>
          <a:xfrm>
            <a:off x="6021994" y="2142729"/>
            <a:ext cx="5279131" cy="1856776"/>
          </a:xfrm>
          <a:prstGeom prst="rect">
            <a:avLst/>
          </a:prstGeom>
          <a:noFill/>
        </p:spPr>
        <p:txBody>
          <a:bodyPr wrap="square" lIns="91428" tIns="45713" rIns="91428" bIns="45713" rtlCol="0">
            <a:spAutoFit/>
          </a:bodyPr>
          <a:lstStyle/>
          <a:p>
            <a:r>
              <a:rPr lang="en-US" altLang="zh-CN" sz="11465" dirty="0">
                <a:solidFill>
                  <a:schemeClr val="accent5"/>
                </a:solidFill>
                <a:latin typeface="Impact" panose="020B0806030902050204" pitchFamily="34" charset="0"/>
              </a:rPr>
              <a:t>THANKS</a:t>
            </a:r>
            <a:endParaRPr lang="zh-CN" altLang="en-US" sz="11465" dirty="0">
              <a:solidFill>
                <a:schemeClr val="accent5"/>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直角三角形 164"/>
          <p:cNvSpPr/>
          <p:nvPr/>
        </p:nvSpPr>
        <p:spPr>
          <a:xfrm>
            <a:off x="1778352" y="2483466"/>
            <a:ext cx="3645872" cy="3645872"/>
          </a:xfrm>
          <a:prstGeom prst="rtTriangl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直角三角形 163"/>
          <p:cNvSpPr/>
          <p:nvPr/>
        </p:nvSpPr>
        <p:spPr>
          <a:xfrm flipH="1" flipV="1">
            <a:off x="1783581" y="735958"/>
            <a:ext cx="3220110" cy="3220110"/>
          </a:xfrm>
          <a:prstGeom prst="rtTriangl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矩形 159"/>
          <p:cNvSpPr>
            <a:spLocks noChangeAspect="1"/>
          </p:cNvSpPr>
          <p:nvPr/>
        </p:nvSpPr>
        <p:spPr>
          <a:xfrm>
            <a:off x="6093364" y="1840193"/>
            <a:ext cx="558000" cy="558000"/>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algn="ctr"/>
            <a:endParaRPr lang="zh-CN" altLang="en-US" kern="0">
              <a:solidFill>
                <a:prstClr val="white"/>
              </a:solidFill>
              <a:latin typeface="Calibri" panose="020F0502020204030204"/>
              <a:ea typeface="宋体" panose="02010600030101010101" pitchFamily="2" charset="-122"/>
            </a:endParaRPr>
          </a:p>
        </p:txBody>
      </p:sp>
      <p:sp>
        <p:nvSpPr>
          <p:cNvPr id="161" name="矩形 160"/>
          <p:cNvSpPr>
            <a:spLocks noChangeAspect="1"/>
          </p:cNvSpPr>
          <p:nvPr/>
        </p:nvSpPr>
        <p:spPr>
          <a:xfrm>
            <a:off x="6093364" y="2649580"/>
            <a:ext cx="558000" cy="558000"/>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algn="ctr"/>
            <a:endParaRPr lang="zh-CN" altLang="en-US" kern="0">
              <a:solidFill>
                <a:prstClr val="white"/>
              </a:solidFill>
              <a:latin typeface="Calibri" panose="020F0502020204030204"/>
              <a:ea typeface="宋体" panose="02010600030101010101" pitchFamily="2" charset="-122"/>
            </a:endParaRPr>
          </a:p>
        </p:txBody>
      </p:sp>
      <p:sp>
        <p:nvSpPr>
          <p:cNvPr id="162" name="矩形 161"/>
          <p:cNvSpPr>
            <a:spLocks noChangeAspect="1"/>
          </p:cNvSpPr>
          <p:nvPr/>
        </p:nvSpPr>
        <p:spPr>
          <a:xfrm>
            <a:off x="6093364" y="3463205"/>
            <a:ext cx="558000" cy="558000"/>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algn="ctr"/>
            <a:endParaRPr lang="zh-CN" altLang="en-US" kern="0">
              <a:solidFill>
                <a:prstClr val="white"/>
              </a:solidFill>
              <a:latin typeface="Calibri" panose="020F0502020204030204"/>
              <a:ea typeface="宋体" panose="02010600030101010101" pitchFamily="2" charset="-122"/>
            </a:endParaRPr>
          </a:p>
        </p:txBody>
      </p:sp>
      <p:sp>
        <p:nvSpPr>
          <p:cNvPr id="159" name="矩形 158"/>
          <p:cNvSpPr>
            <a:spLocks noChangeAspect="1"/>
          </p:cNvSpPr>
          <p:nvPr/>
        </p:nvSpPr>
        <p:spPr>
          <a:xfrm>
            <a:off x="6093364" y="1022339"/>
            <a:ext cx="558000" cy="558000"/>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algn="ctr"/>
            <a:endParaRPr lang="zh-CN" altLang="en-US" kern="0">
              <a:solidFill>
                <a:prstClr val="white"/>
              </a:solidFill>
              <a:latin typeface="Calibri" panose="020F0502020204030204"/>
              <a:ea typeface="宋体" panose="02010600030101010101" pitchFamily="2" charset="-122"/>
            </a:endParaRPr>
          </a:p>
        </p:txBody>
      </p:sp>
      <p:grpSp>
        <p:nvGrpSpPr>
          <p:cNvPr id="81" name="组合 80"/>
          <p:cNvGrpSpPr/>
          <p:nvPr>
            <p:custDataLst>
              <p:tags r:id="rId2"/>
            </p:custDataLst>
          </p:nvPr>
        </p:nvGrpSpPr>
        <p:grpSpPr>
          <a:xfrm>
            <a:off x="6096000" y="1022833"/>
            <a:ext cx="108000" cy="108000"/>
            <a:chOff x="7843837" y="1595437"/>
            <a:chExt cx="108000" cy="108000"/>
          </a:xfrm>
        </p:grpSpPr>
        <p:cxnSp>
          <p:nvCxnSpPr>
            <p:cNvPr id="82" name="直接连接符 81"/>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83" name="直接连接符 82"/>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84" name="组合 83"/>
          <p:cNvGrpSpPr/>
          <p:nvPr>
            <p:custDataLst>
              <p:tags r:id="rId3"/>
            </p:custDataLst>
          </p:nvPr>
        </p:nvGrpSpPr>
        <p:grpSpPr>
          <a:xfrm flipH="1">
            <a:off x="6545013" y="1022833"/>
            <a:ext cx="108000" cy="108000"/>
            <a:chOff x="7843837" y="1595437"/>
            <a:chExt cx="108000" cy="108000"/>
          </a:xfrm>
        </p:grpSpPr>
        <p:cxnSp>
          <p:nvCxnSpPr>
            <p:cNvPr id="85" name="直接连接符 84"/>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86" name="直接连接符 85"/>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87" name="组合 86"/>
          <p:cNvGrpSpPr/>
          <p:nvPr>
            <p:custDataLst>
              <p:tags r:id="rId4"/>
            </p:custDataLst>
          </p:nvPr>
        </p:nvGrpSpPr>
        <p:grpSpPr>
          <a:xfrm flipH="1" flipV="1">
            <a:off x="6545013" y="1471845"/>
            <a:ext cx="108000" cy="108000"/>
            <a:chOff x="7843837" y="1595437"/>
            <a:chExt cx="108000" cy="108000"/>
          </a:xfrm>
        </p:grpSpPr>
        <p:cxnSp>
          <p:nvCxnSpPr>
            <p:cNvPr id="88" name="直接连接符 87"/>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89" name="直接连接符 88"/>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90" name="组合 89"/>
          <p:cNvGrpSpPr/>
          <p:nvPr>
            <p:custDataLst>
              <p:tags r:id="rId5"/>
            </p:custDataLst>
          </p:nvPr>
        </p:nvGrpSpPr>
        <p:grpSpPr>
          <a:xfrm flipV="1">
            <a:off x="6096000" y="1471845"/>
            <a:ext cx="108000" cy="108000"/>
            <a:chOff x="7843837" y="1595437"/>
            <a:chExt cx="108000" cy="108000"/>
          </a:xfrm>
        </p:grpSpPr>
        <p:cxnSp>
          <p:nvCxnSpPr>
            <p:cNvPr id="91" name="直接连接符 90"/>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92" name="直接连接符 91"/>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sp>
        <p:nvSpPr>
          <p:cNvPr id="93" name="文本框 92"/>
          <p:cNvSpPr txBox="1"/>
          <p:nvPr/>
        </p:nvSpPr>
        <p:spPr>
          <a:xfrm>
            <a:off x="6117866" y="1039729"/>
            <a:ext cx="513282" cy="523220"/>
          </a:xfrm>
          <a:prstGeom prst="rect">
            <a:avLst/>
          </a:prstGeom>
          <a:noFill/>
        </p:spPr>
        <p:txBody>
          <a:bodyPr wrap="none" rtlCol="0">
            <a:spAutoFit/>
          </a:bodyPr>
          <a:lstStyle/>
          <a:p>
            <a:pPr algn="ctr"/>
            <a:r>
              <a:rPr lang="en-US" altLang="zh-CN" sz="2800" dirty="0">
                <a:solidFill>
                  <a:schemeClr val="accent5"/>
                </a:solidFill>
                <a:latin typeface="Impact" panose="020B0806030902050204" pitchFamily="34" charset="0"/>
              </a:rPr>
              <a:t>01</a:t>
            </a:r>
            <a:endParaRPr lang="zh-CN" altLang="en-US" sz="2800" dirty="0">
              <a:solidFill>
                <a:schemeClr val="accent5"/>
              </a:solidFill>
              <a:latin typeface="Impact" panose="020B0806030902050204" pitchFamily="34" charset="0"/>
            </a:endParaRPr>
          </a:p>
        </p:txBody>
      </p:sp>
      <p:grpSp>
        <p:nvGrpSpPr>
          <p:cNvPr id="94" name="组合 93"/>
          <p:cNvGrpSpPr/>
          <p:nvPr>
            <p:custDataLst>
              <p:tags r:id="rId6"/>
            </p:custDataLst>
          </p:nvPr>
        </p:nvGrpSpPr>
        <p:grpSpPr>
          <a:xfrm>
            <a:off x="6097338" y="1841130"/>
            <a:ext cx="108000" cy="108000"/>
            <a:chOff x="7843837" y="1595437"/>
            <a:chExt cx="108000" cy="108000"/>
          </a:xfrm>
        </p:grpSpPr>
        <p:cxnSp>
          <p:nvCxnSpPr>
            <p:cNvPr id="95" name="直接连接符 94"/>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96" name="直接连接符 95"/>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97" name="组合 96"/>
          <p:cNvGrpSpPr/>
          <p:nvPr>
            <p:custDataLst>
              <p:tags r:id="rId7"/>
            </p:custDataLst>
          </p:nvPr>
        </p:nvGrpSpPr>
        <p:grpSpPr>
          <a:xfrm flipH="1">
            <a:off x="6546351" y="1841130"/>
            <a:ext cx="108000" cy="108000"/>
            <a:chOff x="7843837" y="1595437"/>
            <a:chExt cx="108000" cy="108000"/>
          </a:xfrm>
        </p:grpSpPr>
        <p:cxnSp>
          <p:nvCxnSpPr>
            <p:cNvPr id="98" name="直接连接符 97"/>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99" name="直接连接符 98"/>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00" name="组合 99"/>
          <p:cNvGrpSpPr/>
          <p:nvPr>
            <p:custDataLst>
              <p:tags r:id="rId8"/>
            </p:custDataLst>
          </p:nvPr>
        </p:nvGrpSpPr>
        <p:grpSpPr>
          <a:xfrm flipH="1" flipV="1">
            <a:off x="6546351" y="2290142"/>
            <a:ext cx="108000" cy="108000"/>
            <a:chOff x="7843837" y="1595437"/>
            <a:chExt cx="108000" cy="108000"/>
          </a:xfrm>
        </p:grpSpPr>
        <p:cxnSp>
          <p:nvCxnSpPr>
            <p:cNvPr id="101" name="直接连接符 100"/>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02" name="直接连接符 101"/>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03" name="组合 102"/>
          <p:cNvGrpSpPr/>
          <p:nvPr>
            <p:custDataLst>
              <p:tags r:id="rId9"/>
            </p:custDataLst>
          </p:nvPr>
        </p:nvGrpSpPr>
        <p:grpSpPr>
          <a:xfrm flipV="1">
            <a:off x="6097338" y="2290142"/>
            <a:ext cx="108000" cy="108000"/>
            <a:chOff x="7843837" y="1595437"/>
            <a:chExt cx="108000" cy="108000"/>
          </a:xfrm>
        </p:grpSpPr>
        <p:cxnSp>
          <p:nvCxnSpPr>
            <p:cNvPr id="104" name="直接连接符 103"/>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05" name="直接连接符 104"/>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sp>
        <p:nvSpPr>
          <p:cNvPr id="106" name="文本框 105"/>
          <p:cNvSpPr txBox="1"/>
          <p:nvPr/>
        </p:nvSpPr>
        <p:spPr>
          <a:xfrm>
            <a:off x="6097563" y="1858026"/>
            <a:ext cx="556564" cy="523220"/>
          </a:xfrm>
          <a:prstGeom prst="rect">
            <a:avLst/>
          </a:prstGeom>
          <a:noFill/>
        </p:spPr>
        <p:txBody>
          <a:bodyPr wrap="none" rtlCol="0">
            <a:spAutoFit/>
          </a:bodyPr>
          <a:lstStyle/>
          <a:p>
            <a:pPr algn="ctr"/>
            <a:r>
              <a:rPr lang="en-US" altLang="zh-CN" sz="2800" dirty="0">
                <a:solidFill>
                  <a:schemeClr val="tx1">
                    <a:lumMod val="65000"/>
                    <a:lumOff val="35000"/>
                  </a:schemeClr>
                </a:solidFill>
                <a:latin typeface="Impact" panose="020B0806030902050204" pitchFamily="34" charset="0"/>
              </a:rPr>
              <a:t>02</a:t>
            </a:r>
            <a:endParaRPr lang="zh-CN" altLang="en-US" sz="2800" dirty="0">
              <a:solidFill>
                <a:schemeClr val="tx1">
                  <a:lumMod val="65000"/>
                  <a:lumOff val="35000"/>
                </a:schemeClr>
              </a:solidFill>
              <a:latin typeface="Impact" panose="020B0806030902050204" pitchFamily="34" charset="0"/>
            </a:endParaRPr>
          </a:p>
        </p:txBody>
      </p:sp>
      <p:grpSp>
        <p:nvGrpSpPr>
          <p:cNvPr id="107" name="组合 106"/>
          <p:cNvGrpSpPr/>
          <p:nvPr>
            <p:custDataLst>
              <p:tags r:id="rId10"/>
            </p:custDataLst>
          </p:nvPr>
        </p:nvGrpSpPr>
        <p:grpSpPr>
          <a:xfrm>
            <a:off x="6096000" y="2650962"/>
            <a:ext cx="108000" cy="108000"/>
            <a:chOff x="7843837" y="1595437"/>
            <a:chExt cx="108000" cy="108000"/>
          </a:xfrm>
        </p:grpSpPr>
        <p:cxnSp>
          <p:nvCxnSpPr>
            <p:cNvPr id="108" name="直接连接符 107"/>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09" name="直接连接符 108"/>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10" name="组合 109"/>
          <p:cNvGrpSpPr/>
          <p:nvPr>
            <p:custDataLst>
              <p:tags r:id="rId11"/>
            </p:custDataLst>
          </p:nvPr>
        </p:nvGrpSpPr>
        <p:grpSpPr>
          <a:xfrm flipH="1">
            <a:off x="6545013" y="2650962"/>
            <a:ext cx="108000" cy="108000"/>
            <a:chOff x="7843837" y="1595437"/>
            <a:chExt cx="108000" cy="108000"/>
          </a:xfrm>
        </p:grpSpPr>
        <p:cxnSp>
          <p:nvCxnSpPr>
            <p:cNvPr id="111" name="直接连接符 110"/>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12" name="直接连接符 111"/>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13" name="组合 112"/>
          <p:cNvGrpSpPr/>
          <p:nvPr>
            <p:custDataLst>
              <p:tags r:id="rId12"/>
            </p:custDataLst>
          </p:nvPr>
        </p:nvGrpSpPr>
        <p:grpSpPr>
          <a:xfrm flipH="1" flipV="1">
            <a:off x="6545013" y="3099974"/>
            <a:ext cx="108000" cy="108000"/>
            <a:chOff x="7843837" y="1595437"/>
            <a:chExt cx="108000" cy="108000"/>
          </a:xfrm>
        </p:grpSpPr>
        <p:cxnSp>
          <p:nvCxnSpPr>
            <p:cNvPr id="114" name="直接连接符 113"/>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15" name="直接连接符 114"/>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16" name="组合 115"/>
          <p:cNvGrpSpPr/>
          <p:nvPr>
            <p:custDataLst>
              <p:tags r:id="rId13"/>
            </p:custDataLst>
          </p:nvPr>
        </p:nvGrpSpPr>
        <p:grpSpPr>
          <a:xfrm flipV="1">
            <a:off x="6096000" y="3099974"/>
            <a:ext cx="108000" cy="108000"/>
            <a:chOff x="7843837" y="1595437"/>
            <a:chExt cx="108000" cy="108000"/>
          </a:xfrm>
        </p:grpSpPr>
        <p:cxnSp>
          <p:nvCxnSpPr>
            <p:cNvPr id="117" name="直接连接符 116"/>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18" name="直接连接符 117"/>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sp>
        <p:nvSpPr>
          <p:cNvPr id="119" name="文本框 118"/>
          <p:cNvSpPr txBox="1"/>
          <p:nvPr/>
        </p:nvSpPr>
        <p:spPr>
          <a:xfrm>
            <a:off x="6090615" y="2667858"/>
            <a:ext cx="567784" cy="523220"/>
          </a:xfrm>
          <a:prstGeom prst="rect">
            <a:avLst/>
          </a:prstGeom>
          <a:noFill/>
        </p:spPr>
        <p:txBody>
          <a:bodyPr wrap="none" rtlCol="0">
            <a:spAutoFit/>
          </a:bodyPr>
          <a:lstStyle/>
          <a:p>
            <a:pPr algn="ctr"/>
            <a:r>
              <a:rPr lang="en-US" altLang="zh-CN" sz="2800" dirty="0">
                <a:solidFill>
                  <a:schemeClr val="accent5"/>
                </a:solidFill>
                <a:latin typeface="Impact" panose="020B0806030902050204" pitchFamily="34" charset="0"/>
              </a:rPr>
              <a:t>03</a:t>
            </a:r>
            <a:endParaRPr lang="zh-CN" altLang="en-US" sz="2800" dirty="0">
              <a:solidFill>
                <a:schemeClr val="accent5"/>
              </a:solidFill>
              <a:latin typeface="Impact" panose="020B0806030902050204" pitchFamily="34" charset="0"/>
            </a:endParaRPr>
          </a:p>
        </p:txBody>
      </p:sp>
      <p:grpSp>
        <p:nvGrpSpPr>
          <p:cNvPr id="120" name="组合 119"/>
          <p:cNvGrpSpPr/>
          <p:nvPr>
            <p:custDataLst>
              <p:tags r:id="rId14"/>
            </p:custDataLst>
          </p:nvPr>
        </p:nvGrpSpPr>
        <p:grpSpPr>
          <a:xfrm>
            <a:off x="6096000" y="3465029"/>
            <a:ext cx="108000" cy="108000"/>
            <a:chOff x="7843837" y="1595437"/>
            <a:chExt cx="108000" cy="108000"/>
          </a:xfrm>
        </p:grpSpPr>
        <p:cxnSp>
          <p:nvCxnSpPr>
            <p:cNvPr id="121" name="直接连接符 120"/>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22" name="直接连接符 121"/>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23" name="组合 122"/>
          <p:cNvGrpSpPr/>
          <p:nvPr>
            <p:custDataLst>
              <p:tags r:id="rId15"/>
            </p:custDataLst>
          </p:nvPr>
        </p:nvGrpSpPr>
        <p:grpSpPr>
          <a:xfrm flipH="1">
            <a:off x="6545013" y="3465029"/>
            <a:ext cx="108000" cy="108000"/>
            <a:chOff x="7843837" y="1595437"/>
            <a:chExt cx="108000" cy="108000"/>
          </a:xfrm>
        </p:grpSpPr>
        <p:cxnSp>
          <p:nvCxnSpPr>
            <p:cNvPr id="124" name="直接连接符 123"/>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25" name="直接连接符 124"/>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26" name="组合 125"/>
          <p:cNvGrpSpPr/>
          <p:nvPr>
            <p:custDataLst>
              <p:tags r:id="rId16"/>
            </p:custDataLst>
          </p:nvPr>
        </p:nvGrpSpPr>
        <p:grpSpPr>
          <a:xfrm flipH="1" flipV="1">
            <a:off x="6545013" y="3914041"/>
            <a:ext cx="108000" cy="108000"/>
            <a:chOff x="7843837" y="1595437"/>
            <a:chExt cx="108000" cy="108000"/>
          </a:xfrm>
        </p:grpSpPr>
        <p:cxnSp>
          <p:nvCxnSpPr>
            <p:cNvPr id="127" name="直接连接符 126"/>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28" name="直接连接符 127"/>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grpSp>
        <p:nvGrpSpPr>
          <p:cNvPr id="129" name="组合 128"/>
          <p:cNvGrpSpPr/>
          <p:nvPr>
            <p:custDataLst>
              <p:tags r:id="rId17"/>
            </p:custDataLst>
          </p:nvPr>
        </p:nvGrpSpPr>
        <p:grpSpPr>
          <a:xfrm flipV="1">
            <a:off x="6096000" y="3914041"/>
            <a:ext cx="108000" cy="108000"/>
            <a:chOff x="7843837" y="1595437"/>
            <a:chExt cx="108000" cy="108000"/>
          </a:xfrm>
        </p:grpSpPr>
        <p:cxnSp>
          <p:nvCxnSpPr>
            <p:cNvPr id="130" name="直接连接符 129"/>
            <p:cNvCxnSpPr/>
            <p:nvPr/>
          </p:nvCxnSpPr>
          <p:spPr>
            <a:xfrm>
              <a:off x="7843837" y="1595437"/>
              <a:ext cx="108000" cy="0"/>
            </a:xfrm>
            <a:prstGeom prst="line">
              <a:avLst/>
            </a:prstGeom>
            <a:noFill/>
            <a:ln w="12700" cap="rnd" cmpd="sng" algn="ctr">
              <a:solidFill>
                <a:schemeClr val="accent5"/>
              </a:solidFill>
              <a:prstDash val="solid"/>
              <a:miter lim="800000"/>
            </a:ln>
            <a:effectLst/>
          </p:spPr>
        </p:cxnSp>
        <p:cxnSp>
          <p:nvCxnSpPr>
            <p:cNvPr id="131" name="直接连接符 130"/>
            <p:cNvCxnSpPr/>
            <p:nvPr/>
          </p:nvCxnSpPr>
          <p:spPr>
            <a:xfrm rot="16200000">
              <a:off x="7789837" y="1649437"/>
              <a:ext cx="108000" cy="0"/>
            </a:xfrm>
            <a:prstGeom prst="line">
              <a:avLst/>
            </a:prstGeom>
            <a:noFill/>
            <a:ln w="12700" cap="rnd" cmpd="sng" algn="ctr">
              <a:solidFill>
                <a:schemeClr val="accent5"/>
              </a:solidFill>
              <a:prstDash val="solid"/>
              <a:miter lim="800000"/>
            </a:ln>
            <a:effectLst/>
          </p:spPr>
        </p:cxnSp>
      </p:grpSp>
      <p:sp>
        <p:nvSpPr>
          <p:cNvPr id="132" name="文本框 131"/>
          <p:cNvSpPr txBox="1"/>
          <p:nvPr/>
        </p:nvSpPr>
        <p:spPr>
          <a:xfrm>
            <a:off x="6096225" y="3481925"/>
            <a:ext cx="556564" cy="523220"/>
          </a:xfrm>
          <a:prstGeom prst="rect">
            <a:avLst/>
          </a:prstGeom>
          <a:noFill/>
        </p:spPr>
        <p:txBody>
          <a:bodyPr wrap="none" rtlCol="0">
            <a:spAutoFit/>
          </a:bodyPr>
          <a:lstStyle/>
          <a:p>
            <a:pPr algn="ctr"/>
            <a:r>
              <a:rPr lang="en-US" altLang="zh-CN" sz="2800" dirty="0">
                <a:solidFill>
                  <a:schemeClr val="tx1">
                    <a:lumMod val="65000"/>
                    <a:lumOff val="35000"/>
                  </a:schemeClr>
                </a:solidFill>
                <a:latin typeface="Impact" panose="020B0806030902050204" pitchFamily="34" charset="0"/>
              </a:rPr>
              <a:t>04</a:t>
            </a:r>
            <a:endParaRPr lang="zh-CN" altLang="en-US" sz="2800" dirty="0">
              <a:solidFill>
                <a:schemeClr val="tx1">
                  <a:lumMod val="65000"/>
                  <a:lumOff val="35000"/>
                </a:schemeClr>
              </a:solidFill>
              <a:latin typeface="Impact" panose="020B0806030902050204" pitchFamily="34" charset="0"/>
            </a:endParaRPr>
          </a:p>
        </p:txBody>
      </p:sp>
      <p:sp>
        <p:nvSpPr>
          <p:cNvPr id="146" name="矩形 145"/>
          <p:cNvSpPr/>
          <p:nvPr/>
        </p:nvSpPr>
        <p:spPr>
          <a:xfrm>
            <a:off x="7066762" y="1022833"/>
            <a:ext cx="3960000" cy="557012"/>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endParaRPr>
          </a:p>
        </p:txBody>
      </p:sp>
      <p:sp>
        <p:nvSpPr>
          <p:cNvPr id="147" name="文本框 146"/>
          <p:cNvSpPr txBox="1"/>
          <p:nvPr/>
        </p:nvSpPr>
        <p:spPr>
          <a:xfrm>
            <a:off x="7722040" y="1101284"/>
            <a:ext cx="1210588" cy="400110"/>
          </a:xfrm>
          <a:prstGeom prst="rect">
            <a:avLst/>
          </a:prstGeom>
          <a:noFill/>
        </p:spPr>
        <p:txBody>
          <a:bodyPr wrap="none" rtlCol="0">
            <a:spAutoFit/>
          </a:bodyPr>
          <a:lstStyle/>
          <a:p>
            <a:r>
              <a:rPr lang="zh-CN" altLang="en-US" sz="2000" dirty="0">
                <a:solidFill>
                  <a:schemeClr val="accent5"/>
                </a:solidFill>
                <a:latin typeface="微软雅黑" panose="020B0503020204020204" pitchFamily="34" charset="-122"/>
                <a:ea typeface="微软雅黑" panose="020B0503020204020204" pitchFamily="34" charset="-122"/>
              </a:rPr>
              <a:t>研究目标</a:t>
            </a:r>
          </a:p>
        </p:txBody>
      </p:sp>
      <p:sp>
        <p:nvSpPr>
          <p:cNvPr id="148" name="矩形 147"/>
          <p:cNvSpPr/>
          <p:nvPr/>
        </p:nvSpPr>
        <p:spPr>
          <a:xfrm>
            <a:off x="7066762" y="1841130"/>
            <a:ext cx="3960000" cy="557012"/>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endParaRPr>
          </a:p>
        </p:txBody>
      </p:sp>
      <p:sp>
        <p:nvSpPr>
          <p:cNvPr id="149" name="文本框 148"/>
          <p:cNvSpPr txBox="1"/>
          <p:nvPr/>
        </p:nvSpPr>
        <p:spPr>
          <a:xfrm>
            <a:off x="7722040" y="1919581"/>
            <a:ext cx="1467068" cy="400110"/>
          </a:xfrm>
          <a:prstGeom prst="rect">
            <a:avLst/>
          </a:prstGeom>
          <a:noFill/>
        </p:spPr>
        <p:txBody>
          <a:bodyPr wrap="none" rtlCol="0">
            <a:spAutoFit/>
          </a:bodyPr>
          <a:lstStyle/>
          <a:p>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问题与思路</a:t>
            </a:r>
          </a:p>
        </p:txBody>
      </p:sp>
      <p:sp>
        <p:nvSpPr>
          <p:cNvPr id="150" name="矩形 149"/>
          <p:cNvSpPr/>
          <p:nvPr/>
        </p:nvSpPr>
        <p:spPr>
          <a:xfrm>
            <a:off x="7066762" y="2655712"/>
            <a:ext cx="3960000" cy="557012"/>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endParaRPr>
          </a:p>
        </p:txBody>
      </p:sp>
      <p:sp>
        <p:nvSpPr>
          <p:cNvPr id="151" name="文本框 150"/>
          <p:cNvSpPr txBox="1"/>
          <p:nvPr/>
        </p:nvSpPr>
        <p:spPr>
          <a:xfrm>
            <a:off x="7722040" y="2734163"/>
            <a:ext cx="1210588" cy="400110"/>
          </a:xfrm>
          <a:prstGeom prst="rect">
            <a:avLst/>
          </a:prstGeom>
          <a:noFill/>
        </p:spPr>
        <p:txBody>
          <a:bodyPr wrap="none" rtlCol="0">
            <a:spAutoFit/>
          </a:bodyPr>
          <a:lstStyle/>
          <a:p>
            <a:r>
              <a:rPr lang="zh-CN" altLang="en-US" sz="2000" dirty="0">
                <a:solidFill>
                  <a:schemeClr val="accent5"/>
                </a:solidFill>
                <a:latin typeface="微软雅黑" panose="020B0503020204020204" pitchFamily="34" charset="-122"/>
                <a:ea typeface="微软雅黑" panose="020B0503020204020204" pitchFamily="34" charset="-122"/>
              </a:rPr>
              <a:t>研究结论</a:t>
            </a:r>
          </a:p>
        </p:txBody>
      </p:sp>
      <p:sp>
        <p:nvSpPr>
          <p:cNvPr id="152" name="矩形 151"/>
          <p:cNvSpPr/>
          <p:nvPr/>
        </p:nvSpPr>
        <p:spPr>
          <a:xfrm>
            <a:off x="7066762" y="3465028"/>
            <a:ext cx="3960000" cy="557012"/>
          </a:xfrm>
          <a:prstGeom prst="rect">
            <a:avLst/>
          </a:prstGeom>
          <a:solidFill>
            <a:schemeClr val="bg1"/>
          </a:solidFill>
          <a:ln w="12700" cap="flat" cmpd="sng" algn="ctr">
            <a:noFill/>
            <a:prstDash val="solid"/>
            <a:miter lim="800000"/>
          </a:ln>
          <a:effectLst>
            <a:outerShdw blurRad="190500" dist="1270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endParaRPr>
          </a:p>
        </p:txBody>
      </p:sp>
      <p:sp>
        <p:nvSpPr>
          <p:cNvPr id="153" name="文本框 152"/>
          <p:cNvSpPr txBox="1"/>
          <p:nvPr/>
        </p:nvSpPr>
        <p:spPr>
          <a:xfrm>
            <a:off x="7722040" y="3543479"/>
            <a:ext cx="697627" cy="400110"/>
          </a:xfrm>
          <a:prstGeom prst="rect">
            <a:avLst/>
          </a:prstGeom>
          <a:noFill/>
        </p:spPr>
        <p:txBody>
          <a:bodyPr wrap="none" rtlCol="0">
            <a:spAutoFit/>
          </a:bodyPr>
          <a:lstStyle/>
          <a:p>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附录</a:t>
            </a:r>
          </a:p>
        </p:txBody>
      </p:sp>
      <p:grpSp>
        <p:nvGrpSpPr>
          <p:cNvPr id="158" name="组合 157"/>
          <p:cNvGrpSpPr/>
          <p:nvPr/>
        </p:nvGrpSpPr>
        <p:grpSpPr>
          <a:xfrm>
            <a:off x="1163639" y="1016000"/>
            <a:ext cx="3173662" cy="4826000"/>
            <a:chOff x="1163638" y="1016000"/>
            <a:chExt cx="4075812" cy="4826000"/>
          </a:xfrm>
          <a:effectLst>
            <a:outerShdw blurRad="190500" dist="127000" dir="2700000" algn="tl" rotWithShape="0">
              <a:prstClr val="black">
                <a:alpha val="30000"/>
              </a:prstClr>
            </a:outerShdw>
          </a:effectLst>
        </p:grpSpPr>
        <p:sp>
          <p:nvSpPr>
            <p:cNvPr id="156" name="原创Q729615610"/>
            <p:cNvSpPr/>
            <p:nvPr/>
          </p:nvSpPr>
          <p:spPr>
            <a:xfrm>
              <a:off x="1163638" y="1016000"/>
              <a:ext cx="4075811" cy="1227749"/>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7" name="原创Q729615610"/>
            <p:cNvSpPr/>
            <p:nvPr/>
          </p:nvSpPr>
          <p:spPr>
            <a:xfrm>
              <a:off x="1163638" y="2209800"/>
              <a:ext cx="4075812" cy="3632200"/>
            </a:xfrm>
            <a:prstGeom prst="rect">
              <a:avLst/>
            </a:prstGeom>
            <a:blipFill>
              <a:blip r:embed="rId20" cstate="screen">
                <a:duotone>
                  <a:schemeClr val="accent5">
                    <a:shade val="45000"/>
                    <a:satMod val="135000"/>
                  </a:schemeClr>
                  <a:prstClr val="white"/>
                </a:duotone>
                <a:extLst>
                  <a:ext uri="{BEBA8EAE-BF5A-486C-A8C5-ECC9F3942E4B}">
                    <a14:imgProps xmlns:a14="http://schemas.microsoft.com/office/drawing/2010/main">
                      <a14:imgLayer r:embed="rId21">
                        <a14:imgEffect>
                          <a14:brightnessContrast bright="-40000" contrast="20000"/>
                        </a14:imgEffect>
                        <a14:imgEffect>
                          <a14:sharpenSoften amount="25000"/>
                        </a14:imgEffect>
                      </a14:imgLayer>
                    </a14:imgProps>
                  </a:ext>
                </a:extLst>
              </a:blip>
              <a:srcRect/>
              <a:stretch>
                <a:fillRect t="-2972" b="-2972"/>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 name="文本框 3"/>
          <p:cNvSpPr txBox="1"/>
          <p:nvPr/>
        </p:nvSpPr>
        <p:spPr>
          <a:xfrm>
            <a:off x="1155019" y="467903"/>
            <a:ext cx="3182281" cy="3154710"/>
          </a:xfrm>
          <a:prstGeom prst="rect">
            <a:avLst/>
          </a:prstGeom>
          <a:noFill/>
        </p:spPr>
        <p:txBody>
          <a:bodyPr wrap="none" rtlCol="0">
            <a:spAutoFit/>
          </a:bodyPr>
          <a:lstStyle/>
          <a:p>
            <a:r>
              <a:rPr lang="en-US" altLang="zh-CN" sz="19900" b="1" dirty="0">
                <a:gradFill flip="none" rotWithShape="1">
                  <a:gsLst>
                    <a:gs pos="44000">
                      <a:schemeClr val="accent1">
                        <a:lumMod val="5000"/>
                        <a:lumOff val="95000"/>
                      </a:schemeClr>
                    </a:gs>
                    <a:gs pos="44000">
                      <a:schemeClr val="accent5"/>
                    </a:gs>
                  </a:gsLst>
                  <a:lin ang="16200000" scaled="1"/>
                  <a:tileRect/>
                </a:gradFill>
                <a:latin typeface="Angsana New" panose="02020603050405020304" pitchFamily="18" charset="-34"/>
                <a:cs typeface="Angsana New" panose="02020603050405020304" pitchFamily="18" charset="-34"/>
              </a:rPr>
              <a:t>C</a:t>
            </a:r>
            <a:r>
              <a:rPr lang="en-US" altLang="zh-CN" sz="4400" b="1" dirty="0">
                <a:solidFill>
                  <a:schemeClr val="bg1"/>
                </a:solidFill>
                <a:latin typeface="Angsana New" panose="02020603050405020304" pitchFamily="18" charset="-34"/>
                <a:cs typeface="Angsana New" panose="02020603050405020304" pitchFamily="18" charset="-34"/>
              </a:rPr>
              <a:t>ONTENTS</a:t>
            </a:r>
            <a:endParaRPr lang="en-US" altLang="zh-CN" sz="4800" b="1" dirty="0">
              <a:solidFill>
                <a:schemeClr val="bg1"/>
              </a:solidFill>
              <a:latin typeface="Angsana New" panose="02020603050405020304" pitchFamily="18" charset="-34"/>
              <a:cs typeface="Angsana New" panose="02020603050405020304" pitchFamily="18" charset="-34"/>
            </a:endParaRPr>
          </a:p>
        </p:txBody>
      </p:sp>
      <p:sp>
        <p:nvSpPr>
          <p:cNvPr id="5" name="文本框 4"/>
          <p:cNvSpPr txBox="1"/>
          <p:nvPr/>
        </p:nvSpPr>
        <p:spPr>
          <a:xfrm>
            <a:off x="2449832" y="1381538"/>
            <a:ext cx="1776448" cy="923330"/>
          </a:xfrm>
          <a:prstGeom prst="rect">
            <a:avLst/>
          </a:prstGeom>
          <a:noFill/>
        </p:spPr>
        <p:txBody>
          <a:bodyPr wrap="none" rtlCol="0">
            <a:spAutoFit/>
          </a:bodyPr>
          <a:lstStyle/>
          <a:p>
            <a:r>
              <a:rPr lang="zh-CN" altLang="en-US" sz="5400" b="1" dirty="0">
                <a:solidFill>
                  <a:schemeClr val="accent5"/>
                </a:solidFill>
                <a:latin typeface="微软雅黑" panose="020B0503020204020204" pitchFamily="34" charset="-122"/>
                <a:ea typeface="微软雅黑" panose="020B0503020204020204" pitchFamily="34" charset="-122"/>
              </a:rPr>
              <a:t>目 录</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p:nvPr/>
        </p:nvSpPr>
        <p:spPr>
          <a:xfrm>
            <a:off x="-940827" y="1951999"/>
            <a:ext cx="8924579" cy="2928873"/>
          </a:xfrm>
          <a:custGeom>
            <a:avLst/>
            <a:gdLst>
              <a:gd name="connsiteX0" fmla="*/ 0 w 8924579"/>
              <a:gd name="connsiteY0" fmla="*/ 0 h 2928873"/>
              <a:gd name="connsiteX1" fmla="*/ 8924579 w 8924579"/>
              <a:gd name="connsiteY1" fmla="*/ 0 h 2928873"/>
              <a:gd name="connsiteX2" fmla="*/ 7233594 w 8924579"/>
              <a:gd name="connsiteY2" fmla="*/ 2928873 h 2928873"/>
              <a:gd name="connsiteX3" fmla="*/ 0 w 8924579"/>
              <a:gd name="connsiteY3" fmla="*/ 2928873 h 2928873"/>
            </a:gdLst>
            <a:ahLst/>
            <a:cxnLst>
              <a:cxn ang="0">
                <a:pos x="connsiteX0" y="connsiteY0"/>
              </a:cxn>
              <a:cxn ang="0">
                <a:pos x="connsiteX1" y="connsiteY1"/>
              </a:cxn>
              <a:cxn ang="0">
                <a:pos x="connsiteX2" y="connsiteY2"/>
              </a:cxn>
              <a:cxn ang="0">
                <a:pos x="connsiteX3" y="connsiteY3"/>
              </a:cxn>
            </a:cxnLst>
            <a:rect l="l" t="t" r="r" b="b"/>
            <a:pathLst>
              <a:path w="8924579" h="2928873">
                <a:moveTo>
                  <a:pt x="0" y="0"/>
                </a:moveTo>
                <a:lnTo>
                  <a:pt x="8924579" y="0"/>
                </a:lnTo>
                <a:lnTo>
                  <a:pt x="7233594" y="2928873"/>
                </a:lnTo>
                <a:lnTo>
                  <a:pt x="0" y="2928873"/>
                </a:lnTo>
                <a:close/>
              </a:path>
            </a:pathLst>
          </a:cu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6" name="任意多边形 25"/>
          <p:cNvSpPr/>
          <p:nvPr/>
        </p:nvSpPr>
        <p:spPr>
          <a:xfrm>
            <a:off x="-1869742" y="5096873"/>
            <a:ext cx="5825173" cy="745126"/>
          </a:xfrm>
          <a:custGeom>
            <a:avLst/>
            <a:gdLst>
              <a:gd name="connsiteX0" fmla="*/ 0 w 5825173"/>
              <a:gd name="connsiteY0" fmla="*/ 0 h 745126"/>
              <a:gd name="connsiteX1" fmla="*/ 775224 w 5825173"/>
              <a:gd name="connsiteY1" fmla="*/ 0 h 745126"/>
              <a:gd name="connsiteX2" fmla="*/ 966441 w 5825173"/>
              <a:gd name="connsiteY2" fmla="*/ 0 h 745126"/>
              <a:gd name="connsiteX3" fmla="*/ 5825173 w 5825173"/>
              <a:gd name="connsiteY3" fmla="*/ 0 h 745126"/>
              <a:gd name="connsiteX4" fmla="*/ 5394975 w 5825173"/>
              <a:gd name="connsiteY4" fmla="*/ 745125 h 745126"/>
              <a:gd name="connsiteX5" fmla="*/ 966441 w 5825173"/>
              <a:gd name="connsiteY5" fmla="*/ 745125 h 745126"/>
              <a:gd name="connsiteX6" fmla="*/ 966441 w 5825173"/>
              <a:gd name="connsiteY6" fmla="*/ 745126 h 745126"/>
              <a:gd name="connsiteX7" fmla="*/ 0 w 5825173"/>
              <a:gd name="connsiteY7" fmla="*/ 745126 h 74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5173" h="745126">
                <a:moveTo>
                  <a:pt x="0" y="0"/>
                </a:moveTo>
                <a:lnTo>
                  <a:pt x="775224" y="0"/>
                </a:lnTo>
                <a:lnTo>
                  <a:pt x="966441" y="0"/>
                </a:lnTo>
                <a:lnTo>
                  <a:pt x="5825173" y="0"/>
                </a:lnTo>
                <a:lnTo>
                  <a:pt x="5394975" y="745125"/>
                </a:lnTo>
                <a:lnTo>
                  <a:pt x="966441" y="745125"/>
                </a:lnTo>
                <a:lnTo>
                  <a:pt x="966441" y="745126"/>
                </a:lnTo>
                <a:lnTo>
                  <a:pt x="0" y="745126"/>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5" name="任意多边形 24"/>
          <p:cNvSpPr/>
          <p:nvPr/>
        </p:nvSpPr>
        <p:spPr>
          <a:xfrm>
            <a:off x="-1869742" y="1015999"/>
            <a:ext cx="9572778" cy="720000"/>
          </a:xfrm>
          <a:custGeom>
            <a:avLst/>
            <a:gdLst>
              <a:gd name="connsiteX0" fmla="*/ 0 w 9572778"/>
              <a:gd name="connsiteY0" fmla="*/ 0 h 720000"/>
              <a:gd name="connsiteX1" fmla="*/ 4547123 w 9572778"/>
              <a:gd name="connsiteY1" fmla="*/ 0 h 720000"/>
              <a:gd name="connsiteX2" fmla="*/ 4738339 w 9572778"/>
              <a:gd name="connsiteY2" fmla="*/ 0 h 720000"/>
              <a:gd name="connsiteX3" fmla="*/ 9572778 w 9572778"/>
              <a:gd name="connsiteY3" fmla="*/ 0 h 720000"/>
              <a:gd name="connsiteX4" fmla="*/ 9142580 w 9572778"/>
              <a:gd name="connsiteY4" fmla="*/ 719999 h 720000"/>
              <a:gd name="connsiteX5" fmla="*/ 4738339 w 9572778"/>
              <a:gd name="connsiteY5" fmla="*/ 719999 h 720000"/>
              <a:gd name="connsiteX6" fmla="*/ 4738339 w 9572778"/>
              <a:gd name="connsiteY6" fmla="*/ 720000 h 720000"/>
              <a:gd name="connsiteX7" fmla="*/ 0 w 9572778"/>
              <a:gd name="connsiteY7" fmla="*/ 72000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72778" h="720000">
                <a:moveTo>
                  <a:pt x="0" y="0"/>
                </a:moveTo>
                <a:lnTo>
                  <a:pt x="4547123" y="0"/>
                </a:lnTo>
                <a:lnTo>
                  <a:pt x="4738339" y="0"/>
                </a:lnTo>
                <a:lnTo>
                  <a:pt x="9572778" y="0"/>
                </a:lnTo>
                <a:lnTo>
                  <a:pt x="9142580" y="719999"/>
                </a:lnTo>
                <a:lnTo>
                  <a:pt x="4738339" y="719999"/>
                </a:lnTo>
                <a:lnTo>
                  <a:pt x="4738339" y="720000"/>
                </a:lnTo>
                <a:lnTo>
                  <a:pt x="0" y="720000"/>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8" name="任意多边形 27"/>
          <p:cNvSpPr/>
          <p:nvPr/>
        </p:nvSpPr>
        <p:spPr>
          <a:xfrm>
            <a:off x="5821380" y="728662"/>
            <a:ext cx="6370620" cy="5400675"/>
          </a:xfrm>
          <a:custGeom>
            <a:avLst/>
            <a:gdLst>
              <a:gd name="connsiteX0" fmla="*/ 3118080 w 6370620"/>
              <a:gd name="connsiteY0" fmla="*/ 0 h 5400675"/>
              <a:gd name="connsiteX1" fmla="*/ 4058908 w 6370620"/>
              <a:gd name="connsiteY1" fmla="*/ 0 h 5400675"/>
              <a:gd name="connsiteX2" fmla="*/ 5429792 w 6370620"/>
              <a:gd name="connsiteY2" fmla="*/ 0 h 5400675"/>
              <a:gd name="connsiteX3" fmla="*/ 6370620 w 6370620"/>
              <a:gd name="connsiteY3" fmla="*/ 0 h 5400675"/>
              <a:gd name="connsiteX4" fmla="*/ 6370620 w 6370620"/>
              <a:gd name="connsiteY4" fmla="*/ 5400675 h 5400675"/>
              <a:gd name="connsiteX5" fmla="*/ 5429792 w 6370620"/>
              <a:gd name="connsiteY5" fmla="*/ 5400675 h 5400675"/>
              <a:gd name="connsiteX6" fmla="*/ 940828 w 6370620"/>
              <a:gd name="connsiteY6" fmla="*/ 5400675 h 5400675"/>
              <a:gd name="connsiteX7" fmla="*/ 0 w 6370620"/>
              <a:gd name="connsiteY7" fmla="*/ 5400675 h 540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70620" h="5400675">
                <a:moveTo>
                  <a:pt x="3118080" y="0"/>
                </a:moveTo>
                <a:lnTo>
                  <a:pt x="4058908" y="0"/>
                </a:lnTo>
                <a:lnTo>
                  <a:pt x="5429792" y="0"/>
                </a:lnTo>
                <a:lnTo>
                  <a:pt x="6370620" y="0"/>
                </a:lnTo>
                <a:lnTo>
                  <a:pt x="6370620" y="5400675"/>
                </a:lnTo>
                <a:lnTo>
                  <a:pt x="5429792" y="5400675"/>
                </a:lnTo>
                <a:lnTo>
                  <a:pt x="940828" y="5400675"/>
                </a:lnTo>
                <a:lnTo>
                  <a:pt x="0" y="5400675"/>
                </a:lnTo>
                <a:close/>
              </a:path>
            </a:pathLst>
          </a:custGeom>
          <a:blipFill dpi="0" rotWithShape="0">
            <a:blip r:embed="rId4"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0" name="TextBox 11"/>
          <p:cNvSpPr txBox="1"/>
          <p:nvPr/>
        </p:nvSpPr>
        <p:spPr>
          <a:xfrm>
            <a:off x="3285914" y="2657469"/>
            <a:ext cx="2646878" cy="830997"/>
          </a:xfrm>
          <a:prstGeom prst="rect">
            <a:avLst/>
          </a:prstGeom>
          <a:noFill/>
        </p:spPr>
        <p:txBody>
          <a:bodyPr wrap="none" rtlCol="0">
            <a:spAutoFit/>
          </a:bodyPr>
          <a:lstStyle/>
          <a:p>
            <a:pPr marL="0" lvl="1"/>
            <a:r>
              <a:rPr lang="zh-CN" altLang="en-US" sz="4800" b="1" dirty="0">
                <a:solidFill>
                  <a:prstClr val="white"/>
                </a:solidFill>
                <a:latin typeface="微软雅黑" panose="020B0503020204020204" pitchFamily="34" charset="-122"/>
                <a:ea typeface="微软雅黑" panose="020B0503020204020204" pitchFamily="34" charset="-122"/>
              </a:rPr>
              <a:t>研究目标</a:t>
            </a:r>
          </a:p>
        </p:txBody>
      </p:sp>
      <p:sp>
        <p:nvSpPr>
          <p:cNvPr id="3" name="文本框 2"/>
          <p:cNvSpPr txBox="1"/>
          <p:nvPr/>
        </p:nvSpPr>
        <p:spPr>
          <a:xfrm>
            <a:off x="1885739" y="1998776"/>
            <a:ext cx="1063112" cy="2862322"/>
          </a:xfrm>
          <a:prstGeom prst="rect">
            <a:avLst/>
          </a:prstGeom>
          <a:noFill/>
        </p:spPr>
        <p:txBody>
          <a:bodyPr wrap="none" rtlCol="0">
            <a:spAutoFit/>
          </a:bodyPr>
          <a:lstStyle/>
          <a:p>
            <a:r>
              <a:rPr lang="en-US" altLang="zh-CN" sz="18000" dirty="0">
                <a:solidFill>
                  <a:prstClr val="white"/>
                </a:solidFill>
                <a:latin typeface="Impact" panose="020B0806030902050204" pitchFamily="34" charset="0"/>
              </a:rPr>
              <a:t>1</a:t>
            </a:r>
            <a:endParaRPr lang="zh-CN" altLang="en-US" sz="18000" dirty="0">
              <a:solidFill>
                <a:prstClr val="white"/>
              </a:solidFill>
              <a:latin typeface="Impact" panose="020B0806030902050204" pitchFamily="34" charset="0"/>
            </a:endParaRPr>
          </a:p>
        </p:txBody>
      </p:sp>
      <p:sp>
        <p:nvSpPr>
          <p:cNvPr id="4" name="文本框 3"/>
          <p:cNvSpPr txBox="1"/>
          <p:nvPr/>
        </p:nvSpPr>
        <p:spPr>
          <a:xfrm>
            <a:off x="602246" y="3918093"/>
            <a:ext cx="1407821" cy="523220"/>
          </a:xfrm>
          <a:prstGeom prst="rect">
            <a:avLst/>
          </a:prstGeom>
          <a:noFill/>
        </p:spPr>
        <p:txBody>
          <a:bodyPr wrap="none" rtlCol="0">
            <a:spAutoFit/>
          </a:bodyPr>
          <a:lstStyle/>
          <a:p>
            <a:r>
              <a:rPr lang="en-US" altLang="zh-CN" sz="2800" dirty="0">
                <a:solidFill>
                  <a:prstClr val="white"/>
                </a:solidFill>
                <a:latin typeface="Impact" panose="020B0806030902050204" pitchFamily="34" charset="0"/>
              </a:rPr>
              <a:t>Part One</a:t>
            </a:r>
            <a:endParaRPr lang="zh-CN" altLang="en-US" sz="2800" dirty="0">
              <a:solidFill>
                <a:prstClr val="white"/>
              </a:solidFill>
              <a:latin typeface="Impact" panose="020B0806030902050204" pitchFamily="34" charset="0"/>
            </a:endParaRPr>
          </a:p>
        </p:txBody>
      </p:sp>
      <p:sp>
        <p:nvSpPr>
          <p:cNvPr id="31" name="TextBox 12"/>
          <p:cNvSpPr txBox="1"/>
          <p:nvPr/>
        </p:nvSpPr>
        <p:spPr>
          <a:xfrm>
            <a:off x="3369161" y="3617349"/>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2" name="TextBox 13"/>
          <p:cNvSpPr txBox="1"/>
          <p:nvPr/>
        </p:nvSpPr>
        <p:spPr>
          <a:xfrm>
            <a:off x="4777597" y="3617350"/>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3" name="TextBox 14"/>
          <p:cNvSpPr txBox="1"/>
          <p:nvPr/>
        </p:nvSpPr>
        <p:spPr>
          <a:xfrm>
            <a:off x="3369161" y="3905547"/>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4" name="TextBox 15"/>
          <p:cNvSpPr txBox="1"/>
          <p:nvPr/>
        </p:nvSpPr>
        <p:spPr>
          <a:xfrm>
            <a:off x="4777597" y="3905547"/>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sz="quarter" idx="10"/>
          </p:nvPr>
        </p:nvSpPr>
        <p:spPr>
          <a:xfrm>
            <a:off x="1471804" y="637409"/>
            <a:ext cx="1723549" cy="507831"/>
          </a:xfrm>
        </p:spPr>
        <p:txBody>
          <a:bodyPr/>
          <a:lstStyle/>
          <a:p>
            <a:r>
              <a:rPr lang="zh-CN" altLang="en-US" dirty="0"/>
              <a:t>研究目标</a:t>
            </a:r>
          </a:p>
        </p:txBody>
      </p:sp>
      <p:sp>
        <p:nvSpPr>
          <p:cNvPr id="3" name="文本占位符 2">
            <a:extLst>
              <a:ext uri="{FF2B5EF4-FFF2-40B4-BE49-F238E27FC236}">
                <a16:creationId xmlns:a16="http://schemas.microsoft.com/office/drawing/2014/main" id="{F05A2BBA-7788-4475-8662-60242CCF011A}"/>
              </a:ext>
            </a:extLst>
          </p:cNvPr>
          <p:cNvSpPr>
            <a:spLocks noGrp="1"/>
          </p:cNvSpPr>
          <p:nvPr>
            <p:ph type="body" sz="quarter" idx="11"/>
          </p:nvPr>
        </p:nvSpPr>
        <p:spPr>
          <a:xfrm>
            <a:off x="3099699" y="779528"/>
            <a:ext cx="2750258" cy="313932"/>
          </a:xfrm>
        </p:spPr>
        <p:txBody>
          <a:bodyPr/>
          <a:lstStyle/>
          <a:p>
            <a:r>
              <a:rPr lang="zh-CN" altLang="en-US" dirty="0"/>
              <a:t>特定条件下的命名实体识别</a:t>
            </a:r>
          </a:p>
        </p:txBody>
      </p:sp>
      <p:pic>
        <p:nvPicPr>
          <p:cNvPr id="4" name="图片 3">
            <a:extLst>
              <a:ext uri="{FF2B5EF4-FFF2-40B4-BE49-F238E27FC236}">
                <a16:creationId xmlns:a16="http://schemas.microsoft.com/office/drawing/2014/main" id="{1DA47E67-FF00-48EF-8882-1087B0BE69F0}"/>
              </a:ext>
            </a:extLst>
          </p:cNvPr>
          <p:cNvPicPr>
            <a:picLocks noChangeAspect="1"/>
          </p:cNvPicPr>
          <p:nvPr/>
        </p:nvPicPr>
        <p:blipFill>
          <a:blip r:embed="rId4"/>
          <a:stretch>
            <a:fillRect/>
          </a:stretch>
        </p:blipFill>
        <p:spPr>
          <a:xfrm>
            <a:off x="1371600" y="1603818"/>
            <a:ext cx="9448800" cy="412078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p:nvPr/>
        </p:nvSpPr>
        <p:spPr>
          <a:xfrm>
            <a:off x="-940827" y="1951999"/>
            <a:ext cx="8924579" cy="2928873"/>
          </a:xfrm>
          <a:custGeom>
            <a:avLst/>
            <a:gdLst>
              <a:gd name="connsiteX0" fmla="*/ 0 w 8924579"/>
              <a:gd name="connsiteY0" fmla="*/ 0 h 2928873"/>
              <a:gd name="connsiteX1" fmla="*/ 8924579 w 8924579"/>
              <a:gd name="connsiteY1" fmla="*/ 0 h 2928873"/>
              <a:gd name="connsiteX2" fmla="*/ 7233594 w 8924579"/>
              <a:gd name="connsiteY2" fmla="*/ 2928873 h 2928873"/>
              <a:gd name="connsiteX3" fmla="*/ 0 w 8924579"/>
              <a:gd name="connsiteY3" fmla="*/ 2928873 h 2928873"/>
            </a:gdLst>
            <a:ahLst/>
            <a:cxnLst>
              <a:cxn ang="0">
                <a:pos x="connsiteX0" y="connsiteY0"/>
              </a:cxn>
              <a:cxn ang="0">
                <a:pos x="connsiteX1" y="connsiteY1"/>
              </a:cxn>
              <a:cxn ang="0">
                <a:pos x="connsiteX2" y="connsiteY2"/>
              </a:cxn>
              <a:cxn ang="0">
                <a:pos x="connsiteX3" y="connsiteY3"/>
              </a:cxn>
            </a:cxnLst>
            <a:rect l="l" t="t" r="r" b="b"/>
            <a:pathLst>
              <a:path w="8924579" h="2928873">
                <a:moveTo>
                  <a:pt x="0" y="0"/>
                </a:moveTo>
                <a:lnTo>
                  <a:pt x="8924579" y="0"/>
                </a:lnTo>
                <a:lnTo>
                  <a:pt x="7233594" y="2928873"/>
                </a:lnTo>
                <a:lnTo>
                  <a:pt x="0" y="2928873"/>
                </a:lnTo>
                <a:close/>
              </a:path>
            </a:pathLst>
          </a:custGeom>
          <a:solidFill>
            <a:schemeClr val="accent5"/>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6" name="任意多边形 25"/>
          <p:cNvSpPr/>
          <p:nvPr/>
        </p:nvSpPr>
        <p:spPr>
          <a:xfrm>
            <a:off x="-1869742" y="5096873"/>
            <a:ext cx="5825173" cy="745126"/>
          </a:xfrm>
          <a:custGeom>
            <a:avLst/>
            <a:gdLst>
              <a:gd name="connsiteX0" fmla="*/ 0 w 5825173"/>
              <a:gd name="connsiteY0" fmla="*/ 0 h 745126"/>
              <a:gd name="connsiteX1" fmla="*/ 775224 w 5825173"/>
              <a:gd name="connsiteY1" fmla="*/ 0 h 745126"/>
              <a:gd name="connsiteX2" fmla="*/ 966441 w 5825173"/>
              <a:gd name="connsiteY2" fmla="*/ 0 h 745126"/>
              <a:gd name="connsiteX3" fmla="*/ 5825173 w 5825173"/>
              <a:gd name="connsiteY3" fmla="*/ 0 h 745126"/>
              <a:gd name="connsiteX4" fmla="*/ 5394975 w 5825173"/>
              <a:gd name="connsiteY4" fmla="*/ 745125 h 745126"/>
              <a:gd name="connsiteX5" fmla="*/ 966441 w 5825173"/>
              <a:gd name="connsiteY5" fmla="*/ 745125 h 745126"/>
              <a:gd name="connsiteX6" fmla="*/ 966441 w 5825173"/>
              <a:gd name="connsiteY6" fmla="*/ 745126 h 745126"/>
              <a:gd name="connsiteX7" fmla="*/ 0 w 5825173"/>
              <a:gd name="connsiteY7" fmla="*/ 745126 h 74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5173" h="745126">
                <a:moveTo>
                  <a:pt x="0" y="0"/>
                </a:moveTo>
                <a:lnTo>
                  <a:pt x="775224" y="0"/>
                </a:lnTo>
                <a:lnTo>
                  <a:pt x="966441" y="0"/>
                </a:lnTo>
                <a:lnTo>
                  <a:pt x="5825173" y="0"/>
                </a:lnTo>
                <a:lnTo>
                  <a:pt x="5394975" y="745125"/>
                </a:lnTo>
                <a:lnTo>
                  <a:pt x="966441" y="745125"/>
                </a:lnTo>
                <a:lnTo>
                  <a:pt x="966441" y="745126"/>
                </a:lnTo>
                <a:lnTo>
                  <a:pt x="0" y="745126"/>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25" name="任意多边形 24"/>
          <p:cNvSpPr/>
          <p:nvPr/>
        </p:nvSpPr>
        <p:spPr>
          <a:xfrm>
            <a:off x="-1869742" y="1015999"/>
            <a:ext cx="9572778" cy="720000"/>
          </a:xfrm>
          <a:custGeom>
            <a:avLst/>
            <a:gdLst>
              <a:gd name="connsiteX0" fmla="*/ 0 w 9572778"/>
              <a:gd name="connsiteY0" fmla="*/ 0 h 720000"/>
              <a:gd name="connsiteX1" fmla="*/ 4547123 w 9572778"/>
              <a:gd name="connsiteY1" fmla="*/ 0 h 720000"/>
              <a:gd name="connsiteX2" fmla="*/ 4738339 w 9572778"/>
              <a:gd name="connsiteY2" fmla="*/ 0 h 720000"/>
              <a:gd name="connsiteX3" fmla="*/ 9572778 w 9572778"/>
              <a:gd name="connsiteY3" fmla="*/ 0 h 720000"/>
              <a:gd name="connsiteX4" fmla="*/ 9142580 w 9572778"/>
              <a:gd name="connsiteY4" fmla="*/ 719999 h 720000"/>
              <a:gd name="connsiteX5" fmla="*/ 4738339 w 9572778"/>
              <a:gd name="connsiteY5" fmla="*/ 719999 h 720000"/>
              <a:gd name="connsiteX6" fmla="*/ 4738339 w 9572778"/>
              <a:gd name="connsiteY6" fmla="*/ 720000 h 720000"/>
              <a:gd name="connsiteX7" fmla="*/ 0 w 9572778"/>
              <a:gd name="connsiteY7" fmla="*/ 72000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72778" h="720000">
                <a:moveTo>
                  <a:pt x="0" y="0"/>
                </a:moveTo>
                <a:lnTo>
                  <a:pt x="4547123" y="0"/>
                </a:lnTo>
                <a:lnTo>
                  <a:pt x="4738339" y="0"/>
                </a:lnTo>
                <a:lnTo>
                  <a:pt x="9572778" y="0"/>
                </a:lnTo>
                <a:lnTo>
                  <a:pt x="9142580" y="719999"/>
                </a:lnTo>
                <a:lnTo>
                  <a:pt x="4738339" y="719999"/>
                </a:lnTo>
                <a:lnTo>
                  <a:pt x="4738339" y="720000"/>
                </a:lnTo>
                <a:lnTo>
                  <a:pt x="0" y="720000"/>
                </a:lnTo>
                <a:close/>
              </a:path>
            </a:pathLst>
          </a:custGeom>
          <a:solidFill>
            <a:schemeClr val="bg1"/>
          </a:solid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prstClr val="white"/>
              </a:solidFill>
            </a:endParaRPr>
          </a:p>
        </p:txBody>
      </p:sp>
      <p:sp>
        <p:nvSpPr>
          <p:cNvPr id="31" name="TextBox 12"/>
          <p:cNvSpPr txBox="1"/>
          <p:nvPr/>
        </p:nvSpPr>
        <p:spPr>
          <a:xfrm>
            <a:off x="3369161" y="3617349"/>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2" name="TextBox 13"/>
          <p:cNvSpPr txBox="1"/>
          <p:nvPr/>
        </p:nvSpPr>
        <p:spPr>
          <a:xfrm>
            <a:off x="4777597" y="3617350"/>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3" name="TextBox 14"/>
          <p:cNvSpPr txBox="1"/>
          <p:nvPr/>
        </p:nvSpPr>
        <p:spPr>
          <a:xfrm>
            <a:off x="3369161" y="3905547"/>
            <a:ext cx="1370509"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34" name="TextBox 15"/>
          <p:cNvSpPr txBox="1"/>
          <p:nvPr/>
        </p:nvSpPr>
        <p:spPr>
          <a:xfrm>
            <a:off x="4777597" y="3905547"/>
            <a:ext cx="1313648" cy="296857"/>
          </a:xfrm>
          <a:prstGeom prst="rect">
            <a:avLst/>
          </a:prstGeom>
          <a:noFill/>
        </p:spPr>
        <p:txBody>
          <a:bodyPr wrap="square" lIns="80625" tIns="40313" rIns="80625" bIns="40313" rtlCol="0">
            <a:spAutoFit/>
          </a:bodyPr>
          <a:lstStyle/>
          <a:p>
            <a:r>
              <a:rPr lang="en-US" altLang="zh-CN" sz="1400" dirty="0">
                <a:solidFill>
                  <a:prstClr val="white"/>
                </a:solidFill>
                <a:latin typeface="微软雅黑" panose="020B0503020204020204" pitchFamily="34" charset="-122"/>
                <a:ea typeface="微软雅黑" panose="020B0503020204020204" pitchFamily="34" charset="-122"/>
              </a:rPr>
              <a:t>※ </a:t>
            </a:r>
            <a:r>
              <a:rPr lang="zh-CN" altLang="en-US" sz="1400" dirty="0">
                <a:solidFill>
                  <a:prstClr val="white"/>
                </a:solidFill>
                <a:latin typeface="微软雅黑" panose="020B0503020204020204" pitchFamily="34" charset="-122"/>
                <a:ea typeface="微软雅黑" panose="020B0503020204020204" pitchFamily="34" charset="-122"/>
              </a:rPr>
              <a:t>标题文字</a:t>
            </a:r>
          </a:p>
        </p:txBody>
      </p:sp>
      <p:sp>
        <p:nvSpPr>
          <p:cNvPr id="14" name="PA_任意多边形 13"/>
          <p:cNvSpPr/>
          <p:nvPr>
            <p:custDataLst>
              <p:tags r:id="rId1"/>
            </p:custDataLst>
          </p:nvPr>
        </p:nvSpPr>
        <p:spPr>
          <a:xfrm>
            <a:off x="5821380" y="728662"/>
            <a:ext cx="6370620" cy="5400675"/>
          </a:xfrm>
          <a:custGeom>
            <a:avLst/>
            <a:gdLst>
              <a:gd name="connsiteX0" fmla="*/ 3118080 w 6370620"/>
              <a:gd name="connsiteY0" fmla="*/ 0 h 5400675"/>
              <a:gd name="connsiteX1" fmla="*/ 4058908 w 6370620"/>
              <a:gd name="connsiteY1" fmla="*/ 0 h 5400675"/>
              <a:gd name="connsiteX2" fmla="*/ 5429792 w 6370620"/>
              <a:gd name="connsiteY2" fmla="*/ 0 h 5400675"/>
              <a:gd name="connsiteX3" fmla="*/ 6370620 w 6370620"/>
              <a:gd name="connsiteY3" fmla="*/ 0 h 5400675"/>
              <a:gd name="connsiteX4" fmla="*/ 6370620 w 6370620"/>
              <a:gd name="connsiteY4" fmla="*/ 5400675 h 5400675"/>
              <a:gd name="connsiteX5" fmla="*/ 5429792 w 6370620"/>
              <a:gd name="connsiteY5" fmla="*/ 5400675 h 5400675"/>
              <a:gd name="connsiteX6" fmla="*/ 940828 w 6370620"/>
              <a:gd name="connsiteY6" fmla="*/ 5400675 h 5400675"/>
              <a:gd name="connsiteX7" fmla="*/ 0 w 6370620"/>
              <a:gd name="connsiteY7" fmla="*/ 5400675 h 540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70620" h="5400675">
                <a:moveTo>
                  <a:pt x="3118080" y="0"/>
                </a:moveTo>
                <a:lnTo>
                  <a:pt x="4058908" y="0"/>
                </a:lnTo>
                <a:lnTo>
                  <a:pt x="5429792" y="0"/>
                </a:lnTo>
                <a:lnTo>
                  <a:pt x="6370620" y="0"/>
                </a:lnTo>
                <a:lnTo>
                  <a:pt x="6370620" y="5400675"/>
                </a:lnTo>
                <a:lnTo>
                  <a:pt x="5429792" y="5400675"/>
                </a:lnTo>
                <a:lnTo>
                  <a:pt x="940828" y="5400675"/>
                </a:lnTo>
                <a:lnTo>
                  <a:pt x="0" y="5400675"/>
                </a:lnTo>
                <a:close/>
              </a:path>
            </a:pathLst>
          </a:custGeom>
          <a:blipFill dpi="0" rotWithShape="0">
            <a:blip r:embed="rId7" cstate="screen"/>
            <a:srcRect/>
            <a:stretch>
              <a:fillRect/>
            </a:stretch>
          </a:blipFill>
          <a:ln>
            <a:noFill/>
          </a:ln>
          <a:effectLst>
            <a:outerShdw blurRad="1905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4" name="PA_文本框 23"/>
          <p:cNvSpPr txBox="1"/>
          <p:nvPr>
            <p:custDataLst>
              <p:tags r:id="rId2"/>
            </p:custDataLst>
          </p:nvPr>
        </p:nvSpPr>
        <p:spPr>
          <a:xfrm>
            <a:off x="581823" y="3918093"/>
            <a:ext cx="1448666" cy="523220"/>
          </a:xfrm>
          <a:prstGeom prst="rect">
            <a:avLst/>
          </a:prstGeom>
          <a:noFill/>
        </p:spPr>
        <p:txBody>
          <a:bodyPr wrap="none" rtlCol="0">
            <a:spAutoFit/>
          </a:bodyPr>
          <a:lstStyle/>
          <a:p>
            <a:r>
              <a:rPr lang="en-US" altLang="zh-CN" sz="2800" dirty="0">
                <a:solidFill>
                  <a:prstClr val="white"/>
                </a:solidFill>
                <a:latin typeface="Impact" panose="020B0806030902050204" pitchFamily="34" charset="0"/>
              </a:rPr>
              <a:t>Part Two</a:t>
            </a:r>
            <a:endParaRPr lang="zh-CN" altLang="en-US" sz="2800" dirty="0">
              <a:solidFill>
                <a:prstClr val="white"/>
              </a:solidFill>
              <a:latin typeface="Impact" panose="020B0806030902050204" pitchFamily="34" charset="0"/>
            </a:endParaRPr>
          </a:p>
        </p:txBody>
      </p:sp>
      <p:sp>
        <p:nvSpPr>
          <p:cNvPr id="27" name="PA_文本框 26"/>
          <p:cNvSpPr txBox="1"/>
          <p:nvPr>
            <p:custDataLst>
              <p:tags r:id="rId3"/>
            </p:custDataLst>
          </p:nvPr>
        </p:nvSpPr>
        <p:spPr>
          <a:xfrm>
            <a:off x="1859776" y="1998776"/>
            <a:ext cx="1343638" cy="2862322"/>
          </a:xfrm>
          <a:prstGeom prst="rect">
            <a:avLst/>
          </a:prstGeom>
          <a:noFill/>
        </p:spPr>
        <p:txBody>
          <a:bodyPr wrap="none" rtlCol="0">
            <a:spAutoFit/>
          </a:bodyPr>
          <a:lstStyle/>
          <a:p>
            <a:r>
              <a:rPr lang="en-US" altLang="zh-CN" sz="18000" dirty="0">
                <a:solidFill>
                  <a:prstClr val="white"/>
                </a:solidFill>
                <a:latin typeface="Impact" panose="020B0806030902050204" pitchFamily="34" charset="0"/>
              </a:rPr>
              <a:t>2</a:t>
            </a:r>
            <a:endParaRPr lang="zh-CN" altLang="en-US" sz="18000" dirty="0">
              <a:solidFill>
                <a:prstClr val="white"/>
              </a:solidFill>
              <a:latin typeface="Impact" panose="020B0806030902050204" pitchFamily="34" charset="0"/>
            </a:endParaRPr>
          </a:p>
        </p:txBody>
      </p:sp>
      <p:sp>
        <p:nvSpPr>
          <p:cNvPr id="29" name="PA_文本框 11"/>
          <p:cNvSpPr txBox="1"/>
          <p:nvPr>
            <p:custDataLst>
              <p:tags r:id="rId4"/>
            </p:custDataLst>
          </p:nvPr>
        </p:nvSpPr>
        <p:spPr>
          <a:xfrm>
            <a:off x="3292326" y="2657469"/>
            <a:ext cx="3289683" cy="830997"/>
          </a:xfrm>
          <a:prstGeom prst="rect">
            <a:avLst/>
          </a:prstGeom>
          <a:noFill/>
        </p:spPr>
        <p:txBody>
          <a:bodyPr wrap="none" rtlCol="0">
            <a:spAutoFit/>
          </a:bodyPr>
          <a:lstStyle/>
          <a:p>
            <a:pPr marL="0" lvl="1"/>
            <a:r>
              <a:rPr lang="zh-CN" altLang="en-US" sz="4800" b="1" dirty="0">
                <a:solidFill>
                  <a:prstClr val="white"/>
                </a:solidFill>
                <a:latin typeface="微软雅黑" panose="020B0503020204020204" pitchFamily="34" charset="-122"/>
                <a:ea typeface="微软雅黑" panose="020B0503020204020204" pitchFamily="34" charset="-122"/>
              </a:rPr>
              <a:t>问题与思路</a:t>
            </a:r>
          </a:p>
        </p:txBody>
      </p:sp>
    </p:spTree>
    <p:extLst>
      <p:ext uri="{BB962C8B-B14F-4D97-AF65-F5344CB8AC3E}">
        <p14:creationId xmlns:p14="http://schemas.microsoft.com/office/powerpoint/2010/main" val="38953942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占位符 19"/>
          <p:cNvSpPr>
            <a:spLocks noGrp="1"/>
          </p:cNvSpPr>
          <p:nvPr>
            <p:ph type="body" sz="quarter" idx="10"/>
          </p:nvPr>
        </p:nvSpPr>
        <p:spPr>
          <a:xfrm>
            <a:off x="1471804" y="637409"/>
            <a:ext cx="2382383" cy="507831"/>
          </a:xfrm>
        </p:spPr>
        <p:txBody>
          <a:bodyPr/>
          <a:lstStyle/>
          <a:p>
            <a:r>
              <a:rPr lang="en-US" altLang="zh-CN" dirty="0"/>
              <a:t>2.1 </a:t>
            </a:r>
            <a:r>
              <a:rPr lang="zh-CN" altLang="en-US" dirty="0"/>
              <a:t>核心问题</a:t>
            </a:r>
          </a:p>
        </p:txBody>
      </p:sp>
      <p:sp>
        <p:nvSpPr>
          <p:cNvPr id="19" name="文本占位符 18"/>
          <p:cNvSpPr>
            <a:spLocks noGrp="1"/>
          </p:cNvSpPr>
          <p:nvPr>
            <p:ph type="body" sz="quarter" idx="11"/>
          </p:nvPr>
        </p:nvSpPr>
        <p:spPr>
          <a:xfrm>
            <a:off x="3909396" y="891324"/>
            <a:ext cx="2573358" cy="313932"/>
          </a:xfrm>
        </p:spPr>
        <p:txBody>
          <a:bodyPr/>
          <a:lstStyle/>
          <a:p>
            <a:r>
              <a:rPr lang="zh-CN" altLang="en-US" dirty="0"/>
              <a:t>中文的词边界</a:t>
            </a:r>
          </a:p>
        </p:txBody>
      </p:sp>
      <p:pic>
        <p:nvPicPr>
          <p:cNvPr id="3" name="图片 2">
            <a:extLst>
              <a:ext uri="{FF2B5EF4-FFF2-40B4-BE49-F238E27FC236}">
                <a16:creationId xmlns:a16="http://schemas.microsoft.com/office/drawing/2014/main" id="{7E5E85FE-2328-48D2-ACFC-CF9459AFE50F}"/>
              </a:ext>
            </a:extLst>
          </p:cNvPr>
          <p:cNvPicPr>
            <a:picLocks noChangeAspect="1"/>
          </p:cNvPicPr>
          <p:nvPr/>
        </p:nvPicPr>
        <p:blipFill>
          <a:blip r:embed="rId4"/>
          <a:stretch>
            <a:fillRect/>
          </a:stretch>
        </p:blipFill>
        <p:spPr>
          <a:xfrm>
            <a:off x="2147477" y="1444937"/>
            <a:ext cx="6898801" cy="4323155"/>
          </a:xfrm>
          <a:prstGeom prst="rect">
            <a:avLst/>
          </a:prstGeom>
        </p:spPr>
      </p:pic>
      <p:sp>
        <p:nvSpPr>
          <p:cNvPr id="4" name="文本框 3">
            <a:extLst>
              <a:ext uri="{FF2B5EF4-FFF2-40B4-BE49-F238E27FC236}">
                <a16:creationId xmlns:a16="http://schemas.microsoft.com/office/drawing/2014/main" id="{02EA2010-9FD2-448A-A839-9CAACA0227F2}"/>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Leverage Lexical Knowledge for Chinese Named Entity Recognition via Collaborative Graph Network</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占位符 19"/>
          <p:cNvSpPr>
            <a:spLocks noGrp="1"/>
          </p:cNvSpPr>
          <p:nvPr>
            <p:ph type="body" sz="quarter" idx="10"/>
          </p:nvPr>
        </p:nvSpPr>
        <p:spPr>
          <a:xfrm>
            <a:off x="1471804" y="637409"/>
            <a:ext cx="2767104" cy="507831"/>
          </a:xfrm>
        </p:spPr>
        <p:txBody>
          <a:bodyPr/>
          <a:lstStyle/>
          <a:p>
            <a:r>
              <a:rPr lang="en-US" altLang="zh-CN" dirty="0"/>
              <a:t>2.2 </a:t>
            </a:r>
            <a:r>
              <a:rPr lang="zh-CN" altLang="en-US" dirty="0"/>
              <a:t>思路或方案</a:t>
            </a:r>
          </a:p>
        </p:txBody>
      </p:sp>
      <p:sp>
        <p:nvSpPr>
          <p:cNvPr id="19" name="文本占位符 18"/>
          <p:cNvSpPr>
            <a:spLocks noGrp="1"/>
          </p:cNvSpPr>
          <p:nvPr>
            <p:ph type="body" sz="quarter" idx="11"/>
          </p:nvPr>
        </p:nvSpPr>
        <p:spPr>
          <a:xfrm>
            <a:off x="4310198" y="891324"/>
            <a:ext cx="2573358" cy="313932"/>
          </a:xfrm>
        </p:spPr>
        <p:txBody>
          <a:bodyPr/>
          <a:lstStyle/>
          <a:p>
            <a:r>
              <a:rPr lang="zh-CN" altLang="en-US" dirty="0"/>
              <a:t>主流方法</a:t>
            </a:r>
          </a:p>
        </p:txBody>
      </p:sp>
      <p:sp>
        <p:nvSpPr>
          <p:cNvPr id="4" name="文本框 3">
            <a:extLst>
              <a:ext uri="{FF2B5EF4-FFF2-40B4-BE49-F238E27FC236}">
                <a16:creationId xmlns:a16="http://schemas.microsoft.com/office/drawing/2014/main" id="{02EA2010-9FD2-448A-A839-9CAACA0227F2}"/>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Leverage Lexical Knowledge for Chinese Named Entity Recognition via Collaborative Graph Network</a:t>
            </a:r>
            <a:endParaRPr lang="zh-CN" altLang="en-US" dirty="0"/>
          </a:p>
        </p:txBody>
      </p:sp>
      <p:sp>
        <p:nvSpPr>
          <p:cNvPr id="6" name="MH_Text_1">
            <a:extLst>
              <a:ext uri="{FF2B5EF4-FFF2-40B4-BE49-F238E27FC236}">
                <a16:creationId xmlns:a16="http://schemas.microsoft.com/office/drawing/2014/main" id="{B31723AA-E22D-4214-921E-73951BF1E86C}"/>
              </a:ext>
            </a:extLst>
          </p:cNvPr>
          <p:cNvSpPr>
            <a:spLocks noChangeArrowheads="1"/>
          </p:cNvSpPr>
          <p:nvPr>
            <p:custDataLst>
              <p:tags r:id="rId1"/>
            </p:custDataLst>
          </p:nvPr>
        </p:nvSpPr>
        <p:spPr bwMode="auto">
          <a:xfrm>
            <a:off x="1336504" y="1651986"/>
            <a:ext cx="9175606" cy="3757631"/>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lIns="135611" tIns="67804" rIns="135611" bIns="67804" anchor="ctr" anchorCtr="0">
            <a:noAutofit/>
          </a:bodyPr>
          <a:lstStyle/>
          <a:p>
            <a:pPr marL="342900" indent="-342900" algn="just" fontAlgn="base">
              <a:lnSpc>
                <a:spcPct val="150000"/>
              </a:lnSpc>
              <a:spcBef>
                <a:spcPct val="0"/>
              </a:spcBef>
              <a:spcAft>
                <a:spcPct val="0"/>
              </a:spcAft>
              <a:buFont typeface="Arial" panose="020B0604020202020204" pitchFamily="34" charset="0"/>
              <a:buChar char="•"/>
            </a:pPr>
            <a:r>
              <a:rPr lang="en-US" altLang="zh-CN" sz="2000" dirty="0">
                <a:latin typeface="微软雅黑" panose="020B0503020204020204" pitchFamily="34" charset="-122"/>
                <a:ea typeface="微软雅黑" panose="020B0503020204020204" pitchFamily="34" charset="-122"/>
                <a:cs typeface="+mn-ea"/>
              </a:rPr>
              <a:t>Pipeline</a:t>
            </a:r>
          </a:p>
          <a:p>
            <a:pPr lvl="1" algn="just" fontAlgn="base">
              <a:lnSpc>
                <a:spcPct val="150000"/>
              </a:lnSpc>
              <a:spcBef>
                <a:spcPct val="0"/>
              </a:spcBef>
              <a:spcAft>
                <a:spcPct val="0"/>
              </a:spcAft>
            </a:pPr>
            <a:r>
              <a:rPr lang="zh-CN" altLang="en-US" sz="1600" dirty="0">
                <a:latin typeface="微软雅黑" panose="020B0503020204020204" pitchFamily="34" charset="-122"/>
                <a:ea typeface="微软雅黑" panose="020B0503020204020204" pitchFamily="34" charset="-122"/>
                <a:cs typeface="+mn-ea"/>
              </a:rPr>
              <a:t>先应用中文分词（</a:t>
            </a:r>
            <a:r>
              <a:rPr lang="en-US" altLang="zh-CN" sz="1600" dirty="0">
                <a:latin typeface="微软雅黑" panose="020B0503020204020204" pitchFamily="34" charset="-122"/>
                <a:ea typeface="微软雅黑" panose="020B0503020204020204" pitchFamily="34" charset="-122"/>
                <a:cs typeface="+mn-ea"/>
              </a:rPr>
              <a:t>CWS</a:t>
            </a:r>
            <a:r>
              <a:rPr lang="zh-CN" altLang="en-US" sz="1600" dirty="0">
                <a:latin typeface="微软雅黑" panose="020B0503020204020204" pitchFamily="34" charset="-122"/>
                <a:ea typeface="微软雅黑" panose="020B0503020204020204" pitchFamily="34" charset="-122"/>
                <a:cs typeface="+mn-ea"/>
              </a:rPr>
              <a:t>），然后使用基于词的</a:t>
            </a:r>
            <a:r>
              <a:rPr lang="en-US" altLang="zh-CN" sz="1600" dirty="0">
                <a:latin typeface="微软雅黑" panose="020B0503020204020204" pitchFamily="34" charset="-122"/>
                <a:ea typeface="微软雅黑" panose="020B0503020204020204" pitchFamily="34" charset="-122"/>
                <a:cs typeface="+mn-ea"/>
              </a:rPr>
              <a:t>NER</a:t>
            </a:r>
            <a:r>
              <a:rPr lang="zh-CN" altLang="en-US" sz="1600" dirty="0">
                <a:latin typeface="微软雅黑" panose="020B0503020204020204" pitchFamily="34" charset="-122"/>
                <a:ea typeface="微软雅黑" panose="020B0503020204020204" pitchFamily="34" charset="-122"/>
                <a:cs typeface="+mn-ea"/>
              </a:rPr>
              <a:t>模型。然而，</a:t>
            </a:r>
            <a:r>
              <a:rPr lang="en-US" altLang="zh-CN" sz="1600" dirty="0">
                <a:latin typeface="微软雅黑" panose="020B0503020204020204" pitchFamily="34" charset="-122"/>
                <a:ea typeface="微软雅黑" panose="020B0503020204020204" pitchFamily="34" charset="-122"/>
                <a:cs typeface="+mn-ea"/>
              </a:rPr>
              <a:t>pipeline</a:t>
            </a:r>
            <a:r>
              <a:rPr lang="zh-CN" altLang="en-US" sz="1600" dirty="0">
                <a:latin typeface="微软雅黑" panose="020B0503020204020204" pitchFamily="34" charset="-122"/>
                <a:ea typeface="微软雅黑" panose="020B0503020204020204" pitchFamily="34" charset="-122"/>
                <a:cs typeface="+mn-ea"/>
              </a:rPr>
              <a:t>方法存在错误传播，因为 </a:t>
            </a:r>
            <a:r>
              <a:rPr lang="en-US" altLang="zh-CN" sz="1600" dirty="0">
                <a:latin typeface="微软雅黑" panose="020B0503020204020204" pitchFamily="34" charset="-122"/>
                <a:ea typeface="微软雅黑" panose="020B0503020204020204" pitchFamily="34" charset="-122"/>
                <a:cs typeface="+mn-ea"/>
              </a:rPr>
              <a:t>CWS  </a:t>
            </a:r>
            <a:r>
              <a:rPr lang="zh-CN" altLang="en-US" sz="1600" dirty="0">
                <a:latin typeface="微软雅黑" panose="020B0503020204020204" pitchFamily="34" charset="-122"/>
                <a:ea typeface="微软雅黑" panose="020B0503020204020204" pitchFamily="34" charset="-122"/>
                <a:cs typeface="+mn-ea"/>
              </a:rPr>
              <a:t>的错误可能会影响 </a:t>
            </a:r>
            <a:r>
              <a:rPr lang="en-US" altLang="zh-CN" sz="1600" dirty="0">
                <a:latin typeface="微软雅黑" panose="020B0503020204020204" pitchFamily="34" charset="-122"/>
                <a:ea typeface="微软雅黑" panose="020B0503020204020204" pitchFamily="34" charset="-122"/>
                <a:cs typeface="+mn-ea"/>
              </a:rPr>
              <a:t>NER </a:t>
            </a:r>
            <a:r>
              <a:rPr lang="zh-CN" altLang="en-US" sz="1600" dirty="0">
                <a:latin typeface="微软雅黑" panose="020B0503020204020204" pitchFamily="34" charset="-122"/>
                <a:ea typeface="微软雅黑" panose="020B0503020204020204" pitchFamily="34" charset="-122"/>
                <a:cs typeface="+mn-ea"/>
              </a:rPr>
              <a:t>的性能。</a:t>
            </a:r>
            <a:endParaRPr lang="en-US" altLang="zh-CN" sz="1600" dirty="0">
              <a:latin typeface="微软雅黑" panose="020B0503020204020204" pitchFamily="34" charset="-122"/>
              <a:ea typeface="微软雅黑" panose="020B0503020204020204" pitchFamily="34" charset="-122"/>
              <a:cs typeface="+mn-ea"/>
            </a:endParaRPr>
          </a:p>
          <a:p>
            <a:pPr marL="342900" indent="-342900" algn="just" fontAlgn="base">
              <a:lnSpc>
                <a:spcPct val="150000"/>
              </a:lnSpc>
              <a:spcBef>
                <a:spcPct val="0"/>
              </a:spcBef>
              <a:spcAft>
                <a:spcPct val="0"/>
              </a:spcAft>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cs typeface="+mn-ea"/>
              </a:rPr>
              <a:t>联合学习 </a:t>
            </a:r>
            <a:r>
              <a:rPr lang="en-US" altLang="zh-CN" sz="2000" dirty="0">
                <a:latin typeface="微软雅黑" panose="020B0503020204020204" pitchFamily="34" charset="-122"/>
                <a:ea typeface="微软雅黑" panose="020B0503020204020204" pitchFamily="34" charset="-122"/>
                <a:cs typeface="+mn-ea"/>
              </a:rPr>
              <a:t>CWS</a:t>
            </a:r>
            <a:r>
              <a:rPr lang="zh-CN" altLang="en-US" sz="2000" dirty="0">
                <a:latin typeface="微软雅黑" panose="020B0503020204020204" pitchFamily="34" charset="-122"/>
                <a:ea typeface="微软雅黑" panose="020B0503020204020204" pitchFamily="34" charset="-122"/>
                <a:cs typeface="+mn-ea"/>
              </a:rPr>
              <a:t>（中文分词）</a:t>
            </a:r>
            <a:r>
              <a:rPr lang="en-US" altLang="zh-CN" sz="2000" dirty="0">
                <a:latin typeface="微软雅黑" panose="020B0503020204020204" pitchFamily="34" charset="-122"/>
                <a:ea typeface="微软雅黑" panose="020B0503020204020204" pitchFamily="34" charset="-122"/>
                <a:cs typeface="+mn-ea"/>
              </a:rPr>
              <a:t> </a:t>
            </a:r>
            <a:r>
              <a:rPr lang="zh-CN" altLang="en-US" sz="2000" dirty="0">
                <a:latin typeface="微软雅黑" panose="020B0503020204020204" pitchFamily="34" charset="-122"/>
                <a:ea typeface="微软雅黑" panose="020B0503020204020204" pitchFamily="34" charset="-122"/>
                <a:cs typeface="+mn-ea"/>
              </a:rPr>
              <a:t>和 </a:t>
            </a:r>
            <a:r>
              <a:rPr lang="en-US" altLang="zh-CN" sz="2000" dirty="0">
                <a:latin typeface="微软雅黑" panose="020B0503020204020204" pitchFamily="34" charset="-122"/>
                <a:ea typeface="微软雅黑" panose="020B0503020204020204" pitchFamily="34" charset="-122"/>
                <a:cs typeface="+mn-ea"/>
              </a:rPr>
              <a:t>NER </a:t>
            </a:r>
            <a:r>
              <a:rPr lang="zh-CN" altLang="en-US" sz="2000" dirty="0">
                <a:latin typeface="微软雅黑" panose="020B0503020204020204" pitchFamily="34" charset="-122"/>
                <a:ea typeface="微软雅黑" panose="020B0503020204020204" pitchFamily="34" charset="-122"/>
                <a:cs typeface="+mn-ea"/>
              </a:rPr>
              <a:t>任务</a:t>
            </a:r>
            <a:endParaRPr lang="en-US" altLang="zh-CN" sz="2000" dirty="0">
              <a:latin typeface="微软雅黑" panose="020B0503020204020204" pitchFamily="34" charset="-122"/>
              <a:ea typeface="微软雅黑" panose="020B0503020204020204" pitchFamily="34" charset="-122"/>
              <a:cs typeface="+mn-ea"/>
            </a:endParaRPr>
          </a:p>
          <a:p>
            <a:pPr lvl="1" algn="just" fontAlgn="base">
              <a:lnSpc>
                <a:spcPct val="150000"/>
              </a:lnSpc>
              <a:spcBef>
                <a:spcPct val="0"/>
              </a:spcBef>
              <a:spcAft>
                <a:spcPct val="0"/>
              </a:spcAft>
            </a:pPr>
            <a:r>
              <a:rPr lang="zh-CN" altLang="en-US" sz="1600" dirty="0">
                <a:latin typeface="微软雅黑" panose="020B0503020204020204" pitchFamily="34" charset="-122"/>
                <a:ea typeface="微软雅黑" panose="020B0503020204020204" pitchFamily="34" charset="-122"/>
                <a:cs typeface="+mn-ea"/>
              </a:rPr>
              <a:t>联合模型必须依赖于 </a:t>
            </a:r>
            <a:r>
              <a:rPr lang="en-US" altLang="zh-CN" sz="1600" dirty="0">
                <a:latin typeface="微软雅黑" panose="020B0503020204020204" pitchFamily="34" charset="-122"/>
                <a:ea typeface="微软雅黑" panose="020B0503020204020204" pitchFamily="34" charset="-122"/>
                <a:cs typeface="+mn-ea"/>
              </a:rPr>
              <a:t>CWS </a:t>
            </a:r>
            <a:r>
              <a:rPr lang="zh-CN" altLang="en-US" sz="1600" dirty="0">
                <a:latin typeface="微软雅黑" panose="020B0503020204020204" pitchFamily="34" charset="-122"/>
                <a:ea typeface="微软雅黑" panose="020B0503020204020204" pitchFamily="34" charset="-122"/>
                <a:cs typeface="+mn-ea"/>
              </a:rPr>
              <a:t>标注数据集，这些数据集成本高昂并且在许多不同的分割标准下进行标注。</a:t>
            </a:r>
            <a:endParaRPr lang="en-US" altLang="zh-CN" sz="1600" dirty="0">
              <a:latin typeface="微软雅黑" panose="020B0503020204020204" pitchFamily="34" charset="-122"/>
              <a:ea typeface="微软雅黑" panose="020B0503020204020204" pitchFamily="34" charset="-122"/>
              <a:cs typeface="+mn-ea"/>
            </a:endParaRPr>
          </a:p>
          <a:p>
            <a:pPr marL="342900" indent="-342900" algn="just" fontAlgn="base">
              <a:lnSpc>
                <a:spcPct val="150000"/>
              </a:lnSpc>
              <a:spcBef>
                <a:spcPct val="0"/>
              </a:spcBef>
              <a:spcAft>
                <a:spcPct val="0"/>
              </a:spcAft>
              <a:buFont typeface="Arial" panose="020B0604020202020204" pitchFamily="34" charset="0"/>
              <a:buChar char="•"/>
            </a:pPr>
            <a:r>
              <a:rPr lang="zh-CN" altLang="en-US" sz="2000" dirty="0">
                <a:solidFill>
                  <a:srgbClr val="FF0000"/>
                </a:solidFill>
                <a:latin typeface="微软雅黑" panose="020B0503020204020204" pitchFamily="34" charset="-122"/>
                <a:ea typeface="微软雅黑" panose="020B0503020204020204" pitchFamily="34" charset="-122"/>
                <a:cs typeface="+mn-ea"/>
              </a:rPr>
              <a:t>构建词典</a:t>
            </a:r>
            <a:endParaRPr lang="en-US" altLang="zh-CN" sz="2000" dirty="0">
              <a:solidFill>
                <a:srgbClr val="FF0000"/>
              </a:solidFill>
              <a:latin typeface="微软雅黑" panose="020B0503020204020204" pitchFamily="34" charset="-122"/>
              <a:ea typeface="微软雅黑" panose="020B0503020204020204" pitchFamily="34" charset="-122"/>
              <a:cs typeface="+mn-ea"/>
            </a:endParaRPr>
          </a:p>
          <a:p>
            <a:pPr lvl="1" algn="just" fontAlgn="base">
              <a:lnSpc>
                <a:spcPct val="150000"/>
              </a:lnSpc>
              <a:spcBef>
                <a:spcPct val="0"/>
              </a:spcBef>
              <a:spcAft>
                <a:spcPct val="0"/>
              </a:spcAft>
            </a:pPr>
            <a:r>
              <a:rPr lang="zh-CN" altLang="en-US" sz="1600" dirty="0">
                <a:latin typeface="微软雅黑" panose="020B0503020204020204" pitchFamily="34" charset="-122"/>
                <a:ea typeface="微软雅黑" panose="020B0503020204020204" pitchFamily="34" charset="-122"/>
                <a:cs typeface="+mn-ea"/>
              </a:rPr>
              <a:t>词典通过大规模自动分割的文本预训练得到，词汇知识包括边界和语义信息，边界信息由词本身提供，语义信息由预先训练好的词嵌入提供。</a:t>
            </a:r>
            <a:endParaRPr lang="en-US" altLang="zh-CN" sz="1600" dirty="0">
              <a:latin typeface="微软雅黑" panose="020B0503020204020204" pitchFamily="34" charset="-122"/>
              <a:ea typeface="微软雅黑" panose="020B0503020204020204" pitchFamily="34" charset="-122"/>
              <a:cs typeface="+mn-ea"/>
            </a:endParaRPr>
          </a:p>
          <a:p>
            <a:pPr marL="342900" indent="-342900" algn="just" fontAlgn="base">
              <a:lnSpc>
                <a:spcPct val="150000"/>
              </a:lnSpc>
              <a:spcBef>
                <a:spcPct val="0"/>
              </a:spcBef>
              <a:spcAft>
                <a:spcPct val="0"/>
              </a:spcAft>
              <a:buFont typeface="Arial" panose="020B0604020202020204" pitchFamily="34" charset="0"/>
              <a:buChar char="•"/>
            </a:pPr>
            <a:endParaRPr lang="zh-CN" altLang="en-US" sz="2000" dirty="0">
              <a:latin typeface="微软雅黑" panose="020B0503020204020204" pitchFamily="34" charset="-122"/>
              <a:ea typeface="微软雅黑" panose="020B0503020204020204" pitchFamily="34" charset="-122"/>
              <a:cs typeface="+mn-ea"/>
            </a:endParaRPr>
          </a:p>
        </p:txBody>
      </p:sp>
    </p:spTree>
    <p:extLst>
      <p:ext uri="{BB962C8B-B14F-4D97-AF65-F5344CB8AC3E}">
        <p14:creationId xmlns:p14="http://schemas.microsoft.com/office/powerpoint/2010/main" val="2343574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767104" cy="507831"/>
          </a:xfrm>
        </p:spPr>
        <p:txBody>
          <a:bodyPr/>
          <a:lstStyle/>
          <a:p>
            <a:r>
              <a:rPr lang="en-US" altLang="zh-CN" dirty="0"/>
              <a:t>2.2 </a:t>
            </a:r>
            <a:r>
              <a:rPr lang="zh-CN" altLang="en-US" dirty="0"/>
              <a:t>思路或方案</a:t>
            </a:r>
          </a:p>
        </p:txBody>
      </p:sp>
      <p:sp>
        <p:nvSpPr>
          <p:cNvPr id="10" name="文本占位符 9">
            <a:extLst>
              <a:ext uri="{FF2B5EF4-FFF2-40B4-BE49-F238E27FC236}">
                <a16:creationId xmlns:a16="http://schemas.microsoft.com/office/drawing/2014/main" id="{7BF69D61-18FF-484B-8010-892C1037FE46}"/>
              </a:ext>
            </a:extLst>
          </p:cNvPr>
          <p:cNvSpPr>
            <a:spLocks noGrp="1"/>
          </p:cNvSpPr>
          <p:nvPr>
            <p:ph type="body" sz="quarter" idx="11"/>
          </p:nvPr>
        </p:nvSpPr>
        <p:spPr>
          <a:xfrm>
            <a:off x="3868960" y="1084681"/>
            <a:ext cx="2750258" cy="313932"/>
          </a:xfrm>
        </p:spPr>
        <p:txBody>
          <a:bodyPr/>
          <a:lstStyle/>
          <a:p>
            <a:r>
              <a:rPr lang="zh-CN" altLang="en-US" dirty="0"/>
              <a:t>构建词典的两大挑战</a:t>
            </a:r>
          </a:p>
        </p:txBody>
      </p:sp>
      <p:sp>
        <p:nvSpPr>
          <p:cNvPr id="20" name="MH_Text_1">
            <a:extLst>
              <a:ext uri="{FF2B5EF4-FFF2-40B4-BE49-F238E27FC236}">
                <a16:creationId xmlns:a16="http://schemas.microsoft.com/office/drawing/2014/main" id="{D5DA1E1A-B676-49FF-8DDB-EB99BF140AE5}"/>
              </a:ext>
            </a:extLst>
          </p:cNvPr>
          <p:cNvSpPr>
            <a:spLocks noChangeArrowheads="1"/>
          </p:cNvSpPr>
          <p:nvPr>
            <p:custDataLst>
              <p:tags r:id="rId2"/>
            </p:custDataLst>
          </p:nvPr>
        </p:nvSpPr>
        <p:spPr bwMode="auto">
          <a:xfrm>
            <a:off x="1336504" y="1651987"/>
            <a:ext cx="7849377" cy="127269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lIns="135611" tIns="67804" rIns="135611" bIns="67804" anchor="ctr" anchorCtr="0">
            <a:noAutofit/>
          </a:bodyPr>
          <a:lstStyle/>
          <a:p>
            <a:pPr marL="342900" indent="-342900" algn="just" fontAlgn="base">
              <a:lnSpc>
                <a:spcPct val="150000"/>
              </a:lnSpc>
              <a:spcBef>
                <a:spcPct val="0"/>
              </a:spcBef>
              <a:spcAft>
                <a:spcPct val="0"/>
              </a:spcAft>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cs typeface="+mn-ea"/>
              </a:rPr>
              <a:t>整合自匹配词汇。</a:t>
            </a:r>
            <a:endParaRPr lang="en-US" altLang="zh-CN" sz="2000" dirty="0">
              <a:latin typeface="微软雅黑" panose="020B0503020204020204" pitchFamily="34" charset="-122"/>
              <a:ea typeface="微软雅黑" panose="020B0503020204020204" pitchFamily="34" charset="-122"/>
              <a:cs typeface="+mn-ea"/>
            </a:endParaRPr>
          </a:p>
          <a:p>
            <a:pPr marL="342900" indent="-342900" algn="just" fontAlgn="base">
              <a:lnSpc>
                <a:spcPct val="150000"/>
              </a:lnSpc>
              <a:spcBef>
                <a:spcPct val="0"/>
              </a:spcBef>
              <a:spcAft>
                <a:spcPct val="0"/>
              </a:spcAft>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cs typeface="+mn-ea"/>
              </a:rPr>
              <a:t>直接整合最近的上下文词汇</a:t>
            </a:r>
          </a:p>
        </p:txBody>
      </p:sp>
      <p:pic>
        <p:nvPicPr>
          <p:cNvPr id="5" name="图片 4">
            <a:extLst>
              <a:ext uri="{FF2B5EF4-FFF2-40B4-BE49-F238E27FC236}">
                <a16:creationId xmlns:a16="http://schemas.microsoft.com/office/drawing/2014/main" id="{388229DE-F376-48F7-9E63-72DE0D3E816E}"/>
              </a:ext>
            </a:extLst>
          </p:cNvPr>
          <p:cNvPicPr>
            <a:picLocks noChangeAspect="1"/>
          </p:cNvPicPr>
          <p:nvPr/>
        </p:nvPicPr>
        <p:blipFill>
          <a:blip r:embed="rId5"/>
          <a:stretch>
            <a:fillRect/>
          </a:stretch>
        </p:blipFill>
        <p:spPr>
          <a:xfrm>
            <a:off x="5428149" y="1651987"/>
            <a:ext cx="5202624" cy="3260240"/>
          </a:xfrm>
          <a:prstGeom prst="rect">
            <a:avLst/>
          </a:prstGeom>
        </p:spPr>
      </p:pic>
      <p:sp>
        <p:nvSpPr>
          <p:cNvPr id="6" name="文本框 5">
            <a:extLst>
              <a:ext uri="{FF2B5EF4-FFF2-40B4-BE49-F238E27FC236}">
                <a16:creationId xmlns:a16="http://schemas.microsoft.com/office/drawing/2014/main" id="{7A99613B-183E-482B-818B-006AA7901803}"/>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Leverage Lexical Knowledge for Chinese Named Entity Recognition via Collaborative Graph Network</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471804" y="637409"/>
            <a:ext cx="2767104" cy="507831"/>
          </a:xfrm>
        </p:spPr>
        <p:txBody>
          <a:bodyPr/>
          <a:lstStyle/>
          <a:p>
            <a:r>
              <a:rPr lang="en-US" altLang="zh-CN" dirty="0"/>
              <a:t>2.2 </a:t>
            </a:r>
            <a:r>
              <a:rPr lang="zh-CN" altLang="en-US" dirty="0"/>
              <a:t>思路或方案</a:t>
            </a:r>
          </a:p>
        </p:txBody>
      </p:sp>
      <p:sp>
        <p:nvSpPr>
          <p:cNvPr id="10" name="文本占位符 9">
            <a:extLst>
              <a:ext uri="{FF2B5EF4-FFF2-40B4-BE49-F238E27FC236}">
                <a16:creationId xmlns:a16="http://schemas.microsoft.com/office/drawing/2014/main" id="{7BF69D61-18FF-484B-8010-892C1037FE46}"/>
              </a:ext>
            </a:extLst>
          </p:cNvPr>
          <p:cNvSpPr>
            <a:spLocks noGrp="1"/>
          </p:cNvSpPr>
          <p:nvPr>
            <p:ph type="body" sz="quarter" idx="11"/>
          </p:nvPr>
        </p:nvSpPr>
        <p:spPr>
          <a:xfrm>
            <a:off x="4238908" y="831308"/>
            <a:ext cx="2750258" cy="313932"/>
          </a:xfrm>
        </p:spPr>
        <p:txBody>
          <a:bodyPr/>
          <a:lstStyle/>
          <a:p>
            <a:r>
              <a:rPr lang="zh-CN" altLang="en-US" dirty="0"/>
              <a:t>协作图</a:t>
            </a:r>
          </a:p>
        </p:txBody>
      </p:sp>
      <p:sp>
        <p:nvSpPr>
          <p:cNvPr id="6" name="文本框 5">
            <a:extLst>
              <a:ext uri="{FF2B5EF4-FFF2-40B4-BE49-F238E27FC236}">
                <a16:creationId xmlns:a16="http://schemas.microsoft.com/office/drawing/2014/main" id="{7A99613B-183E-482B-818B-006AA7901803}"/>
              </a:ext>
            </a:extLst>
          </p:cNvPr>
          <p:cNvSpPr txBox="1"/>
          <p:nvPr/>
        </p:nvSpPr>
        <p:spPr>
          <a:xfrm>
            <a:off x="1137765" y="6107634"/>
            <a:ext cx="11054235" cy="369332"/>
          </a:xfrm>
          <a:prstGeom prst="rect">
            <a:avLst/>
          </a:prstGeom>
          <a:noFill/>
        </p:spPr>
        <p:txBody>
          <a:bodyPr wrap="square" rtlCol="0">
            <a:spAutoFit/>
          </a:bodyPr>
          <a:lstStyle/>
          <a:p>
            <a:r>
              <a:rPr lang="en-US" altLang="zh-CN" dirty="0"/>
              <a:t>Paper</a:t>
            </a:r>
            <a:r>
              <a:rPr lang="zh-CN" altLang="en-US" dirty="0"/>
              <a:t>：</a:t>
            </a:r>
            <a:r>
              <a:rPr lang="en-US" altLang="zh-CN" dirty="0"/>
              <a:t>Leverage Lexical Knowledge for Chinese Named Entity Recognition via Collaborative Graph Network</a:t>
            </a:r>
            <a:endParaRPr lang="zh-CN" altLang="en-US" dirty="0"/>
          </a:p>
        </p:txBody>
      </p:sp>
      <p:pic>
        <p:nvPicPr>
          <p:cNvPr id="4" name="图片 3">
            <a:extLst>
              <a:ext uri="{FF2B5EF4-FFF2-40B4-BE49-F238E27FC236}">
                <a16:creationId xmlns:a16="http://schemas.microsoft.com/office/drawing/2014/main" id="{E41CF53E-77B4-4E2F-8851-4FD58B95EBA6}"/>
              </a:ext>
            </a:extLst>
          </p:cNvPr>
          <p:cNvPicPr>
            <a:picLocks noChangeAspect="1"/>
          </p:cNvPicPr>
          <p:nvPr/>
        </p:nvPicPr>
        <p:blipFill>
          <a:blip r:embed="rId3"/>
          <a:stretch>
            <a:fillRect/>
          </a:stretch>
        </p:blipFill>
        <p:spPr>
          <a:xfrm>
            <a:off x="64474" y="1294936"/>
            <a:ext cx="4173186" cy="2510753"/>
          </a:xfrm>
          <a:prstGeom prst="rect">
            <a:avLst/>
          </a:prstGeom>
        </p:spPr>
      </p:pic>
      <p:pic>
        <p:nvPicPr>
          <p:cNvPr id="8" name="图片 7">
            <a:extLst>
              <a:ext uri="{FF2B5EF4-FFF2-40B4-BE49-F238E27FC236}">
                <a16:creationId xmlns:a16="http://schemas.microsoft.com/office/drawing/2014/main" id="{2255C5F2-A6E4-4F30-AF69-078D8CB9536A}"/>
              </a:ext>
            </a:extLst>
          </p:cNvPr>
          <p:cNvPicPr>
            <a:picLocks noChangeAspect="1"/>
          </p:cNvPicPr>
          <p:nvPr/>
        </p:nvPicPr>
        <p:blipFill>
          <a:blip r:embed="rId4"/>
          <a:stretch>
            <a:fillRect/>
          </a:stretch>
        </p:blipFill>
        <p:spPr>
          <a:xfrm>
            <a:off x="4208365" y="1697897"/>
            <a:ext cx="3703953" cy="2503320"/>
          </a:xfrm>
          <a:prstGeom prst="rect">
            <a:avLst/>
          </a:prstGeom>
        </p:spPr>
      </p:pic>
      <p:pic>
        <p:nvPicPr>
          <p:cNvPr id="11" name="图片 10">
            <a:extLst>
              <a:ext uri="{FF2B5EF4-FFF2-40B4-BE49-F238E27FC236}">
                <a16:creationId xmlns:a16="http://schemas.microsoft.com/office/drawing/2014/main" id="{3B63809E-AA8D-451D-AB18-60DBE230A0A6}"/>
              </a:ext>
            </a:extLst>
          </p:cNvPr>
          <p:cNvPicPr>
            <a:picLocks noChangeAspect="1"/>
          </p:cNvPicPr>
          <p:nvPr/>
        </p:nvPicPr>
        <p:blipFill>
          <a:blip r:embed="rId5"/>
          <a:stretch>
            <a:fillRect/>
          </a:stretch>
        </p:blipFill>
        <p:spPr>
          <a:xfrm>
            <a:off x="7877139" y="2597696"/>
            <a:ext cx="4250387" cy="2358965"/>
          </a:xfrm>
          <a:prstGeom prst="rect">
            <a:avLst/>
          </a:prstGeom>
        </p:spPr>
      </p:pic>
      <p:sp>
        <p:nvSpPr>
          <p:cNvPr id="3" name="文本框 2">
            <a:extLst>
              <a:ext uri="{FF2B5EF4-FFF2-40B4-BE49-F238E27FC236}">
                <a16:creationId xmlns:a16="http://schemas.microsoft.com/office/drawing/2014/main" id="{08597256-5F41-4926-A087-E1E00248BD98}"/>
              </a:ext>
            </a:extLst>
          </p:cNvPr>
          <p:cNvSpPr txBox="1"/>
          <p:nvPr/>
        </p:nvSpPr>
        <p:spPr>
          <a:xfrm>
            <a:off x="1255940" y="3955385"/>
            <a:ext cx="808075" cy="369332"/>
          </a:xfrm>
          <a:prstGeom prst="rect">
            <a:avLst/>
          </a:prstGeom>
          <a:noFill/>
        </p:spPr>
        <p:txBody>
          <a:bodyPr wrap="square" rtlCol="0">
            <a:spAutoFit/>
          </a:bodyPr>
          <a:lstStyle/>
          <a:p>
            <a:r>
              <a:rPr lang="en-US" altLang="zh-CN" dirty="0"/>
              <a:t>C-</a:t>
            </a:r>
            <a:r>
              <a:rPr lang="zh-CN" altLang="en-US" dirty="0"/>
              <a:t>图</a:t>
            </a:r>
          </a:p>
        </p:txBody>
      </p:sp>
      <p:sp>
        <p:nvSpPr>
          <p:cNvPr id="9" name="文本框 8">
            <a:extLst>
              <a:ext uri="{FF2B5EF4-FFF2-40B4-BE49-F238E27FC236}">
                <a16:creationId xmlns:a16="http://schemas.microsoft.com/office/drawing/2014/main" id="{B3E14468-240F-4EF1-B0A7-B25B6917396C}"/>
              </a:ext>
            </a:extLst>
          </p:cNvPr>
          <p:cNvSpPr txBox="1"/>
          <p:nvPr/>
        </p:nvSpPr>
        <p:spPr>
          <a:xfrm>
            <a:off x="5489944" y="4298567"/>
            <a:ext cx="808075" cy="369332"/>
          </a:xfrm>
          <a:prstGeom prst="rect">
            <a:avLst/>
          </a:prstGeom>
          <a:noFill/>
        </p:spPr>
        <p:txBody>
          <a:bodyPr wrap="square" rtlCol="0">
            <a:spAutoFit/>
          </a:bodyPr>
          <a:lstStyle/>
          <a:p>
            <a:r>
              <a:rPr lang="en-US" altLang="zh-CN" dirty="0"/>
              <a:t>T-</a:t>
            </a:r>
            <a:r>
              <a:rPr lang="zh-CN" altLang="en-US" dirty="0"/>
              <a:t>图</a:t>
            </a:r>
          </a:p>
        </p:txBody>
      </p:sp>
      <p:sp>
        <p:nvSpPr>
          <p:cNvPr id="12" name="文本框 11">
            <a:extLst>
              <a:ext uri="{FF2B5EF4-FFF2-40B4-BE49-F238E27FC236}">
                <a16:creationId xmlns:a16="http://schemas.microsoft.com/office/drawing/2014/main" id="{7DEFE2DD-513E-42BD-95E2-CE989F6BC4DE}"/>
              </a:ext>
            </a:extLst>
          </p:cNvPr>
          <p:cNvSpPr txBox="1"/>
          <p:nvPr/>
        </p:nvSpPr>
        <p:spPr>
          <a:xfrm>
            <a:off x="9723074" y="4978149"/>
            <a:ext cx="808075" cy="369332"/>
          </a:xfrm>
          <a:prstGeom prst="rect">
            <a:avLst/>
          </a:prstGeom>
          <a:noFill/>
        </p:spPr>
        <p:txBody>
          <a:bodyPr wrap="square" rtlCol="0">
            <a:spAutoFit/>
          </a:bodyPr>
          <a:lstStyle/>
          <a:p>
            <a:r>
              <a:rPr lang="en-US" altLang="zh-CN" dirty="0"/>
              <a:t>L-</a:t>
            </a:r>
            <a:r>
              <a:rPr lang="zh-CN" altLang="en-US" dirty="0"/>
              <a:t>图</a:t>
            </a:r>
          </a:p>
        </p:txBody>
      </p:sp>
      <p:pic>
        <p:nvPicPr>
          <p:cNvPr id="19" name="图片 18">
            <a:extLst>
              <a:ext uri="{FF2B5EF4-FFF2-40B4-BE49-F238E27FC236}">
                <a16:creationId xmlns:a16="http://schemas.microsoft.com/office/drawing/2014/main" id="{8F024C55-E487-4B6E-BC32-6D3136F73C6A}"/>
              </a:ext>
            </a:extLst>
          </p:cNvPr>
          <p:cNvPicPr>
            <a:picLocks noChangeAspect="1"/>
          </p:cNvPicPr>
          <p:nvPr/>
        </p:nvPicPr>
        <p:blipFill>
          <a:blip r:embed="rId6"/>
          <a:stretch>
            <a:fillRect/>
          </a:stretch>
        </p:blipFill>
        <p:spPr>
          <a:xfrm>
            <a:off x="258690" y="4324717"/>
            <a:ext cx="3652134" cy="1734056"/>
          </a:xfrm>
          <a:prstGeom prst="rect">
            <a:avLst/>
          </a:prstGeom>
        </p:spPr>
      </p:pic>
    </p:spTree>
    <p:extLst>
      <p:ext uri="{BB962C8B-B14F-4D97-AF65-F5344CB8AC3E}">
        <p14:creationId xmlns:p14="http://schemas.microsoft.com/office/powerpoint/2010/main" val="15868051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EDF69402-472A-4B79-A112-0F703308F302"/>
  <p:tag name="ISPRING_SCORM_RATE_SLIDES" val="1"/>
  <p:tag name="ISPRINGONLINEFOLDERID" val="0"/>
  <p:tag name="ISPRINGONLINEFOLDERPATH" val="內容清單"/>
  <p:tag name="ISPRINGCLOUDFOLDERID" val="0"/>
  <p:tag name="ISPRINGCLOUDFOLDERPATH" val="函式庫"/>
  <p:tag name="ISPRING_PRESENTATION_TITLE" val="企业简介时尚设计2"/>
  <p:tag name="ISPRING_ULTRA_SCORM_SLIDE_COUNT" val="59"/>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wQUAAIACAD3vYFJFQ6tKGQEAAAHEQAAHQAAAHVuaXZlcnNhbC9jb21tb25fbWVzc2FnZXMubG5nrVhtb9s2EP5eoP+BEFBgA7a0HdCiGBIHtMTYRGTJleg42QsERmJsIpSY6cVt9mm/Zj9sv2RHyk7ivkBSEsA2TMr33PHunrujD48/5wptRFlJXRw5bw/eOEgUqc5ksTpyFuzk5w8OqmpeZFzpQhw5hXbQ8ejli0PFi1XDVwK+v3yB0GEuqgqW1cis7tdIZkfOfJy44WyOg4vEDydhMqYTZ+Tq/IYXt8jXK/1H+cMv7z98fvvu/Y+Hr7eSfYDiGfb9fShkkd696QEUsCj0E0AjfhKQc+aMzOcwuXDBfBoQZ7T9Mkx6HpEzZ2Q+O+UWUUQClsQ+9UhC4yQImfWFTxjxnNGFbtCabwSqNdpI8QnVawGRrGUpUKVkZh+kGjaKRnQp88IZpkESkZhF1GU0DJxRrMvy9icLy5t6rUtQV6FMVvxSiczqhJyxz29KUYFqXkNOIXjVawm/1DmXxUGn6ggvaTBJWBj6cUICb7fjjEiRIa/kRs1AlAjHJAKAkleifIRsYrPMiiOs1DCEKZ1MfXgzY8JUrtYK3vVQO+YEYjAXRZcU5AiJILvieBlGnnEaqEIc3fCq+qTLbC8/HgaqC5gGbggp6LIH4Mxg7IAhxhIqR1mKtO4Cm5E4xhOSjMNzSGTgXThEIjwFup0OkbggMVCExF0yAT6jE2wS3lBsl/87fqXcpLO6RTxNQc64byN1U8GOcSmwwDKtOhimJiYfFxA2iv3v0LhFBe/a1UpuBNhRZqLsVASVxSWeyaKPC/pbcoKpT7wE0soLlwmzJc9ozPktKnSNeLbhRSrQpUh5A7l+C88ymdlnJs5W/1+N/BvxeltVXm0LUuCR81dD7dmrYd8wq6nAproW+U3dpdo4bGv+Y6wwOf1dE/oc/XH6Y5cEOKLh80Smknmj2qr75PjcWTY0Rp1GPNFT/aP13JbEbW0dUyhYY6n7SxDopqZ/QANU/aVocAKK5m2JhhpOi6sBOoNwCxBo9FiMM3DVngln4MIB8ksyjimD2WgpLitZd44dlo1tgL4d2hTmPCVqcU/GS3GlYcJRgm/a6QO6kI10Z0AfDDd7rYJR5oPJAQCu2uQBSCVzsD/rgbmYkZ0H2gK/d5KlblRmyavktS3y4NsmF1+PTVelzu2u4tUuedsmc/wUK9rDRa3S+YD2f8e/3vF5QL/HRykmOHKniYsDl5hB33BV9RQCChhX+CxOfDw24sCFnNfpGprplW6KrCdQO6t75AQD2PbMseBluv7vn397YnxhSbuLtru/DgIBYpsqSO7Afg90Lao/u0AYHu/L2UUfqe3dZifX86rDKGThs9wheNtacp3D1kG3XkjybdAwY9idzoAHsU173ZQwug1BmOHoFGqZncKd0YyX11AImdZqEIp1tUnAepj2++tlUytZiCGyT2sl5sCMzhPsefauDeRTMr1ue2YGN4p0e+lWcOnuC+ZOcQB19gs8kcl6IKBtTbsqBERv1/c033zdqe5Wlf3L4vD1g38w/gdQSwMEFAACAAgA972BSQ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D3vYFJKMF7OLsCAABcCgAAIQAAAHVuaXZlcnNhbC9mbGFzaF9za2luX3NldHRpbmdzLnhtbJVWbU/bMBD+vl9Rdd8b9lomhUqldBISG2ggvjvJNbHq2JF9Keu/n+3YxG6bNssJCd89z735fJCqLeWLD5NJmgsm5DMgUl4qo/G6CS1uplmLKPgsFxyB44wLWRM2XXz8ab80schLLLEDOZazITn0Yeb2G0NxMb7NjQwRclE3hO8fRClmGcm3pRQtLy6mVu0bkIzyrUZe/Ziv1oMBGFV4j1BHOa2vjYyjNBKUApPS97WRiyxGMmA+0pX9RnL6UOerP6DtqKJoactPRoZoDSkhbvL10sgwnmvv8a3MjZwnIPxFDf3y2cgglJE9yNj53VcjgwzRtM3/zEgjRWkaGnPOX+I7hwlS6OdnsroycpFgCjKBLt6Ca4+t9S4AuV/Dd5+a5yoFezJ9PVgI5tIzBguULaSJP3U2VYm3xxb1+4DFhjClAaGqBz3ppJ9Iq7ybWNfj/sAb5UXoy2l6yKtgbQ2rLuHAXazv8avVrd0VodN3XZChhJ1TBin2yh75W/f1CBkoe+QzowU8crY/zuDQ1JH8Jd8Sd53n+6+twIk+Fs7qT95qIj2Yp6uCVJ3CY2pRwMIsBL2uCVLBX2gN5vrSxJq6zJKj1FJOdrS0jF8Gl+1tTSpNDgxu5E4PWIoUGZyaO5uq3tZh1+w5Hktnjeey++vQ19idJ6iX+c2UIJK8qnW5ajpxPP1adH+myWmG6w7Ie74RAcfGHiLVRG5BvgjBxobhAkGNdS+6NzYET5OgB2lyusupc3Kq/bytM5BrfWsUlO9yrOyAFS0rpn/wlcIbFAeMAWtHxUr744S+j2egcEMAROaVH97u0FnqliFlsAO/AwKFLXmotlTpKR0auCU+wAbDkXOaUTPpVkY/K/EqCfQn8K86rcjxgWXE2CPJlK0sWgB+G/e5RPvZbzUzfOFCs2c3S5FjbT/uoFaa/yr/AVBLAwQUAAIACAD3vYFJKpYPZ/4CAACXCwAAJgAAAHVuaXZlcnNhbC9odG1sX3B1Ymxpc2hpbmdfc2V0dGluZ3MueG1szZZvTxoxGMDf8ymaLr6UU+emI3cYIxiJToiwTV+Zci1cY6+9tT3wfLVPsw+2T7KnV0CIjp1GloUQ6NM+v+df+7Th0X0q0IRpw5WM8G59ByMmY0W5HEf4y+B0+xAjY4mkRCjJIiwVRkfNWpjlQ8FN0mfWwlKDACNNI7MRTqzNGkEwnU7r3GTazSqRW+CbeqzSINPMMGmZDjJBCvixRcYMnhEqAOCbKjlTa9ZqCIWe9FnRXDDEKXguuQuKiDObChz4VUMS3421yiU9UUJppMfDCL87PHaf+RpPavGUSZcS0wShE9sGoZQ7J4jo8weGEsbHCXh7sI/RlFObRHhv31FgdfCUUrJ95MRRThSkQNoZPmWWUGKJH3p7lt1bMxd4ES0kSXk8gBnkwo9wa3B7dtNrX110Ls9vB93uxaDT806UOsEqJwxWDYXgkMp1zBZ2QmItiRPwG3RGRBgWBsui+bKRkivOuTEaKgGpL7UwGoGnoojwseZEYMQtETxezFqix8yecgExON3d+kha/Aj08cYJ0YYtG5rPGJfFuPlN5YKiQuVI8DuGrEIQUZ7Cv4Sh5XSjkVZpKRXEWGQEpwxNOJsyelRmaQb8k6EbMJHmoAmbLxPMegvfc/6AhmykNHAZmcBWBTk3nl9/ETgjxjxCydzHrf5Fp9W+7Vy22tdbLkBCJ0TGL4RDCVma2Y3wSYGksnM9SEdMcsPKolBOy7kqsdVfXwbD01z4Mr91MZbQGyzJZqy8pDB/9aCy2YRMyoPoDleJhiPIoSSeCRMxHHcuc1YVGBOJlBQFIjE0KuOO9YSr3IDEH2CPNq/30OsjLsvRGG4OsKgp05WQO7t77/c/fDw4/NSoB79+/NxeqzRr4T1BnDnfw0/WNvFFI3/aDcPA9c7n27DV+b/qwr2r9tcqmbpsXw8qFandr4TrVlnVPa+y6spfG72lK6OSC9Bmxv7YQKMRPOWW0bfcNK8o/Pr712+LNyr8BqNYu33/3yD8aPHcWnlfhcGzD8AayFcf083ab1BLAwQUAAIACAD3vYFJOU4676ABAAAmBgAAHwAAAHVuaXZlcnNhbC9odG1sX3NraW5fc2V0dGluZ3MuanONlE1vwjAMhu/8CpRdJ8Q+2XZDg0mTOEwat2mHULxSkcZVEroxxH9fHQY0qTsWX8jbp69jl3jT6VZLJKL70N34337/Eu69BqQ5s4LzUFctek66KAxY0E66DPU0y0FlGkRElnuHg7w9Epy/0N57tn5V2RxszU8gPfmQytbxgrEwjGa5l0sG/GS0L+7l74PYqdW1q6nW79nKOdS9BLWrmtXTaHLpGXH25Fe9xAjGEswJ9EMmEJgO/Gojj443A4o6l2BeSL2eYIq9mUyWqcGVnrflX6wLMNUnX+6A/v3gcRzYqcy6Zwd5nHh8R9FO0t/Kwm/e2zEFCys5A1Xz7fv1BxoYNwuK6DKzmdvTwwuKOl3IFBpduhtShJiuvBrdHFA0OQdfbkdcXVIEhJJrMA2r0TVFAGKxKv7xAQuDKXWkgTZ7fkAVynmm09/UfQqWo8OSbVv3joX6449EcIUwukIL7vrlbbMjBi0DumAs7fPaKO+Es1OcqJkcyGjctCr5OeLiOUL7t66QzslkkVfjoRqOVRukWYKZIqrq9O+nzhnn6mx/AFBLAwQUAAIACAD3vYFJPTwv0cEAAADlAQAAGgAAAHVuaXZlcnNhbC9pMThuX3ByZXNldHMueG1snZGxCsIwEIb3PkW43cRupSR1E9wcdJaaphppLyWXWh/flIp0kYBDIP/xfT8kJ3evvmNP48k6VJDzLTCD2jUWbwrOp/2mAEahxqbuHBoF6IDtqkzavMCjN2QCsViBpOAewlAKMU0TtzT42ECuG0MsJq5dL+LpHYrZFMOiwuKW9i/7M4MqyxiT19F24YBVvMe0IIy8VjA7F43cYutA/AIakwBMqsFQAmh9AngMCcCPK0CK75vnpEcK8aNikGK1nip7A1BLAwQUAAIACAD3vYFJsO1dV24AAAB2AAAAHAAAAHVuaXZlcnNhbC9sb2NhbF9zZXR0aW5ncy54bWwNzD0OwjAMQOG9p7C8l5+NoWk3NhAS5QBWY1Akx0aJheD2eHvDpzct3yrw4daLacLj7oDAulku+kr4WM/jCaE7aSYx5YRqCMs8TGIbyZ3dA3Z4C/24rVwjnK9UQ94ad1YnjzOMcInns3DG/Tz8AV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3vYFJ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3vYFJl9b5ibMRAAAnYgAAFwAAAHVuaXZlcnNhbC91bml2ZXJzYWwucG5n7d3/P5N7/wBwJU4nOo5UOGU7X6JTlCWSbNYXwrEoKQqb7yoxX8NmFiWnrFS7ExU6FUJMdTNlNhRywpyGJWxpWDMMs7Hv9/qcOvd9uO8/4PN4XB4P22PXtcf7ej2v63q/X+/XfnhfFw+6O69c8d0KDQ2Nla4ujp4aGssQGhqaMcu11VuUey2c1W9L4jyd92pUdq7nqT8sC99zYI+GxuNsHXmglvrz19Eux+I0NL558el/SSv6YYiGRiDF1XGPVxJyYhCVVRGqaJ1W5GI0YGfdtfTuEacsmq5s/vmghSNsucFS16tjLq73Pjr++OrcKp2l+5ZddPGQa+7FFOe1SEUmFPmg7EzFMwH9+NOciI4509MWXFVCfZi4HYsPE+d3DBfqOcwHCEdvo6OQeIWoHEWiSstQnWeXaBsF/O0lqijtD3hZhpdBnjIuXF5IZqfKjlKn72V/bNbQ1IU0/OdLhK7XOmOVnxZxjoX1sDikYxywoLm79WmnNojo+dkO0oeKwEelCJDz5ZCF38lMO2WaOCaL90vK1kmkT+YtiCgtVLPnl0m5QoA3RCAqjRYe4myax0ov82f3LbbcNA0fJizc/zF0N+TQt2scFyqNco2/RVAOJ5Usam9J4wPm+Vch7bjtDX8HX11XBTmkf2RxU1WQtvLrq7jti4/d0OTo5KW/6LQ0ND3w1j+8e9B24Ql9tkTHYM0hp5BFMekQKZs3xXQSFtqR2hYIL8c11xZdRQsEZs02rW4AASAABIAAEAACQAAIAAEgAASAABAAAkAACAABIAAEgAAQAAJAAAgAASAABIAAEAACQAAIAAEgAASAABAAAkAACAABIAAEgAAQAAJAAAgAASAABIAAEAACQAAIAAEgAASAABAAAkAACAABIAAEgAAQAAJAAAgAASAABIAAEP+PEGmSpuEXevCB+RHd/7L8nso2ujUwKXPxOnrakzu+z/V562O0bQGloaH9bMCH/CZ7rYUR6C43CzsadnThVkh0/f88v/9r8w3EptBFsb46i25bYrb0/u6yrgXHMFEfOv1iQNOiNQ5tp7cjWHiVokNIh9OSZ9o22mZDZ16N1rEVk32KMmY5koaB8UUTB2mUy5stFwSdxmM+5c5Xj79jllJZFSiaUkS6T0rmT5BKjD1o4pF8DsdEFqFMCpzptBecBqVMNT7V2cD0R9ZTRRhZw5Ct3t/XSSSl2bKSOKdVXaqr3x9CCXv7a0LqQNw31AJU3FabXB+h2DKfLh+KgSSP5oVv3ZxDeFHBtIfdsclWlaMUpw7TeqGTczS1g0+iKZ+14qabDW3hkjaPylSFnAtHiSi9FGj2U/m6RnMSZaavTzWZSKvjj5fMeWaT+VB+Z4uiXjZZlwhDYkh1hIGXr9+KniPod0Fcn6goTF6YU824zCeRJ9mF/RxtraOmKPMjV2qyKuJewxuOfDwc7iv3o4LCeRK/sRf8KDTmZ/2viG4Vh0QY9qx9Ak5fVmSJ441ljdjQZVTZpGyAc+R0qQqJusMkkVJGzL1VSKEc2jlEO9TT5/1z6XZVL5maIKLx/cxTCHUPMwexgnr7YG+YP8wdFglj1d6Mnf54PxsJOy0XFNn3h4VQojIpBH+SmxYFY/96KMkuAmZZv4WRCcaqIz8zL9sbWwhiJn/ucA1Fxg/hFKx8uhUdaWF0LZiH3Gpz4RGunn8FPeMc+7IxZMIccyWbfH5jchLumh9qPZPGTEk7hsrtNaQLbx7KSj/5vbH52eGE6VqZ4oLN3lc7acePe0EfquB669e0jlWOBf60tVsFagyFZs9A1jqvYRRnES3xkte+918nvfPfL8YZi3YQnBiVzCJWJa+stDPE95923W835ZxsPX7NRFqDlSpY8PzbccGf7+fb1gfh/TPrafvrecyTvPYoqfqeEpbXIXdlVusZIsRy11ccX+te7SvSe/HKLeD+rW1Nw/G0bQR0XB5rX0aGVCW8arPy6zXU/atLl1vhpEO/7W2GQgmmf1Qmdv4Zy8zvJ2eed/fjCGgd+2arCSPzJ9VgFxiLx0LnVz8N+xxE927F6aw4eZPSiMR407eeE1rQL/STCf1yOstAW3PHjREtQ5UrzaqhuaqULIlWj2F5cHPV6Ay0M5B27HRdnT5iNCaYORMEVQ68qGlFrTCrI6yXWvVSt65JK2Z7xhOp7qI9s2aocDq/as6Sy5V/7g3v1+t2k8MHRgt9rVRQLK/dQ5QsMVTEjvnG5XQGdbzQIhpoEfnUjt/2/gLzs7CbQG/mrkWcMbZzgpT2ICpu59xj3dLb3A/ieoEhczgFdPAke+4OWfhFdNi4tgM+HN/PfevGxZTRX9OHRrpR+ZR4kJv6rLp/ixjzjTmjuEOULq1WeuH76bbHnkP14OO2t457IX7qmQ3P7cYXKiecGYWBVrC5S7oMmuSEXJc4/cKrJBs7SIc863z1m2UwL6GUXB3U8TjINb+x1CEAU7hzHNcksYN/6UAHtJEYXhERB1IHkHgT2flGsQWmiMTOv7akpRy0ljSlt4WJ6bNBldi3PxjWng8vzCRJcu5c+qFOefydNKg6vW3eN3aM3a8cG8IhbT3iFOikhM4121oGETTTUynYX5zO61fv352n7GLyGN3CvP3Xpsn0blg3gwD+uW4CmUMgVBEpBJ4eblD0vJt/hCScv53+OzsBnzFDLRYn0xQKAZ4msq2VzlfxJRMyafKuwvVWXwY+8uuGx6qcFpwDDdbMsLBzaOZHu1tyumgHDkPsogM9UdHuN5f3n52UHs2artgpmuKRirjkWff3Q3z4W+YxJpnSTVrhzbjh5HRpuur4FUJcvjpG/cMtnAOCqJeXMT5OF/nK5x+L0H1lzC04Y04mtZdfz08w5l8vpQU/yr+ud0u0Z6JQJecesR0Ux6e3YdgOa3eaf8mIp95fpe2tVb6PUvINafPN4YW3e7mvGZkqMZk2KJ8tgQ/K51vhVL6QGUkvUfZ/6pflAoiRCqu0Q8NIGB+FvQT6HJTIozK43tkoklv9ZUaJCSm43kTE5ke+E4l7X/DlY0OMuEcqJJ2sxOJWVvF5c7CsaSloRohYRtQ817bKRW/u9mpNPs20xGEqdarxq8LL7aOvn0pV6RfnNgkO/5UfE7THwr3HDbRbGO00TqBcpb9yLK7XX0WRjpUX1o/7Zx/G7/SxjEhh2avWmbIx/IryjSbbfkz2zWHZXufawLNPNpT+ekhFUO1QNsT19/vRS4I8FYfRwiSseUE3nAM9AxpTgaoicFTxRN8cN0+d+NqCMvwwJcJoWuAW49pJzb4EsJGWQU3O6eSdP32OCWIz9S6CZLLarQXcddnyQ+uKIGmGYrkZw/KDeRRljoVNzLjCY5yWpcyT8Ap+D8eDuU6UMlZ4ySwiuGF2OocFFicXcITqtNbCEKwwY8JU09aiM97Wxo0nQBdaJO6CgEImVmkdGsxLGVV3sWVEowOX2jmyA+NXA6zWmgrxaGzBo8ctXzLr7I5oA7x5Z03XtqNgkd3HmgBPlSIbL+f4l2cVBVgdNWTs9Jx+oCxFx/RtXGUhYXOT3VVn4xzv4dJd68djrgRfexJpF/sowHNHTqczRN8laMOmzdlsmW1p5JxlLmSIs/Sv/L1CU7YsTcIgZDjjhpC0/ctLnV5a53YbKjjcqHZwuMWRmorSkmsBjzxb6HDjPYHKyF0R7Mqi7UhZyqibAOPLTyjfbgTHF7FqitBteSTH/RvKSvK3Hi22FPg0PkC2vJEsN9sDkbTClY+Tx0pLKncj8D348syizIlphdkfPWcDmlK9Zawo8Z/Tt50Vabj0hpqAJ1viCWCfXdS74Mf3QeS9exXy6zzyTYIK+UeANOI5yPi3IiWMalJCDQ1lk4Pb+h3oiRahLf3+aG5lRps8soIcIbUqYV96yveNWkb0wEdzVg9RAiYwbx0MoQVhX9OTkpqvNmFUijk0CDv+uMPAAxrDJGWCU5OEl9EpnLGY80RGqoYfNhMkoEw6QexIsinlkMOXAbnmu6Tha87iKys5cb2SphAluaedZhr+8lzyeh9pzh1MMgN8YRfVJFxp27YBpWk5GDFDKeZu+9Ay/8yc43tqVIdYxEU9Dn3kNgqnhUInHqe79vnsAusQMzLaPk2bOsg0xcQBp2vpz/lMhgccJ9opqhVZ8xqxKTTXBKtoF0he6l0Qo8WfTmLkYXxxuoFf5k0O6PcZhsjaawGxg3rrB8XbES3kN+2qnDs28Nr45159osjNbj8ETbgETAj7xFvsROxinWuR7Otxg0JSaMevLoyD1ip+bvYaxO/7pQ7qwaZz6S8VrtS5eoH/Ordi/SIQucAMlpQtsK111+5NDQAlpFq0j4IfahkIbPNZaEoF5c85RVVh2sbClJm7J578U7dPRB4m0ANbx4KY5OH2n373yenm0L03R8CzHY5ASm9uV+56H9kYolSHojL/tTsxvJu85XJhmic9nDIopOl/NGp8gBgXKjfkItLb1BO1WFHFDuYWtxrYeARK9m7UlibpGEXjZbdRhme06bC5gR4yUlIt0x3THHAA+xV7EFPukvSuckhG/eJ4UVpfUwjNA/RNvbOHYOBzkfB+lS5FpZR5u/06HNfF4/QaSpgZWVJ5LUh92fq8NIzgy2sK2DVJEGX/7MgRhJEKp/QeL0a/eKN4QEdTTITCh+gO420PQCUgKn+iQlgGN6rI9FCtGME8n04pZl+w7pzrSrJm9T45aJbTGdavTtKukFLw6HH40xCQ01isSj0C+yvKVDD8vB5+/kXHPj3Yhhw/HwvjNDeLY9/sl6VE99nmEkrZlZJ7AR8MqvfBMJgLn5OlQhuJnaiuP9fmcGjIryCsTfyMUlCSAkOmSkbq1Ql2xHAtwj15dwTXlS0ftSUpjz84+W3p0h2oK9342w7uHViqtIe0Qj0KVviXWeDe+2PmS1nsm0g9PZqicP2z4MT2zwPPiwZ1DcDeestCAu/hjnBnYgvUU+364IsBVjKJ6dxgIpvb+1MdtSOMavWMW4BdZtDoCOmb3nfDQ7Qkjme7XG/u69Vfhpau1w2cbDhrs7oph09NTcWOoZv75nxjWuyO5yKoDQYIjFJ3rfo+TGVffyr46m0R+3sohbnRZbL/S13YYC+gxHXRt/fNCd9YjvFy2vGHSEzD6Vh2EufyuV7TtWZP4SvZn+7o7W6j5kQJfdv0FrubJseXETlfEfelfux9p1cpsspJPTcVXWj9V32m0O2mV/nI7EaK4KzrAje8rJeqtKyffXM5JTIg0OqimYipiZb9RlJfHLBDlpmIRlZ0MaX8DIW6aWP3/2taymqsBg+IcZR9NHgMz9ZQTzDXdsM+kfunewCkWTKfEs+mB6Nn1CGzhl/vYnITiCjDl43Dq/GeKYRzKGEJHa8UFpJStZ2kzBXqXIJiQ2XjT9PbtJS6RJp8xJIs5l4Z8Fou7UykxkXnw8Srn7Bo/FALhfbQEJlLVGfnrZ/v5e9tDrKNowkkG/pIci993GcXEXMnLhmXPY3pNrHM3zMztTPX71Ser28eKOl9Woe6vqXsutXN6WVsyJyMwUULTtylZk4Z0Vx7hJSLAo/xpI2sMHDWl1KMmBas+oG1benuGSgzpQNbiqKT7DKD5T+cWo/Yqn8sNhpNlYwWp+a06aVOnYu43/bvESvfoSvJV9Hy+39WmDdP3FXenfCkRXx4fqJKHMFyk2NSIy3sWsD3WhofsDZdEW1sjvjmR9wdnHL22VIXBZQoPXpeOif3jU+dvQ/2x61zhiEsptc1myr3DyWM5vy7XixPc5NiznQwaTwmZZCtfKlANm5IXnJTXmtJmWoa/cMZPNiNsoUqjqgqQGfa0LeZg+irCwvvcXUF3648FeiT0vBf1sl3hDz+R+CiGjtvSeNL+4zEFYtX3P+KiFfJ2N8022svqvshU6WfngKgvvKqnd8KVi/a3dBQol12Y0AiwKv4uymHF+3W0Cz87uHR2HAhDf8IIZ9FwZfcWvRzhAPl07MI1KMs3kE5H2zqemDxDx012mWXCXgHHTMR2EEyTOxwBuO6xQH/sLa5sfCbqdp/PiJBiI8/QZkMZXvv0FD/uTq5O1buDUj/F1BLAwQUAAIACAD3vYFJle6RfksAAABrAAAAGwAAAHVuaXZlcnNhbC91bml2ZXJzYWwucG5nLnhtbLOxr8jNUShLLSrOzM+zVTLUM1Cyt+PlsikoSi3LTC1XqACKAQUhQEmhEsg1QnDLM1NKMoBCBuZmCMGM1Mz0jBJbJQsDc7igPtBMAFBLAQIAABQAAgAIAEOUV0cNwDEewAEAANoDAAAPAAAAAAAAAAEAAAAAAAAAAABub25lL3BsYXllci54bWxQSwECAAAUAAIACAD3vYFJFQ6tKGQEAAAHEQAAHQAAAAAAAAABAAAAAADtAQAAdW5pdmVyc2FsL2NvbW1vbl9tZXNzYWdlcy5sbmdQSwECAAAUAAIACAD3vYFJCH4LIykDAACGDAAAJwAAAAAAAAABAAAAAACMBgAAdW5pdmVyc2FsL2ZsYXNoX3B1Ymxpc2hpbmdfc2V0dGluZ3MueG1sUEsBAgAAFAACAAgA972BSSjBezi7AgAAXAoAACEAAAAAAAAAAQAAAAAA+gkAAHVuaXZlcnNhbC9mbGFzaF9za2luX3NldHRpbmdzLnhtbFBLAQIAABQAAgAIAPe9gUkqlg9n/gIAAJcLAAAmAAAAAAAAAAEAAAAAAPQMAAB1bml2ZXJzYWwvaHRtbF9wdWJsaXNoaW5nX3NldHRpbmdzLnhtbFBLAQIAABQAAgAIAPe9gUk5TjrvoAEAACYGAAAfAAAAAAAAAAEAAAAAADYQAAB1bml2ZXJzYWwvaHRtbF9za2luX3NldHRpbmdzLmpzUEsBAgAAFAACAAgA972BST08L9HBAAAA5QEAABoAAAAAAAAAAQAAAAAAExIAAHVuaXZlcnNhbC9pMThuX3ByZXNldHMueG1sUEsBAgAAFAACAAgA972BSbDtXVduAAAAdgAAABwAAAAAAAAAAQAAAAAADBMAAHVuaXZlcnNhbC9sb2NhbF9zZXR0aW5ncy54bWxQSwECAAAUAAIACABElFdHI7RO+/sCAACwCAAAFAAAAAAAAAABAAAAAAC0EwAAdW5pdmVyc2FsL3BsYXllci54bWxQSwECAAAUAAIACAD3vYFJF6nhQW8BAAD7AgAAKQAAAAAAAAABAAAAAADhFgAAdW5pdmVyc2FsL3NraW5fY3VzdG9taXphdGlvbl9zZXR0aW5ncy54bWxQSwECAAAUAAIACAD3vYFJl9b5ibMRAAAnYgAAFwAAAAAAAAAAAAAAAACXGAAAdW5pdmVyc2FsL3VuaXZlcnNhbC5wbmdQSwECAAAUAAIACAD3vYFJle6RfksAAABrAAAAGwAAAAAAAAABAAAAAAB/KgAAdW5pdmVyc2FsL3VuaXZlcnNhbC5wbmcueG1sUEsFBgAAAAAMAAwAhgMAAAMrAAAAAA=="/>
  <p:tag name="ISPRING_SCORM_ENDPOINT" val="&lt;endpoint&gt;&lt;enable&gt;0&lt;/enable&gt;&lt;lrs&gt;http://&lt;/lrs&gt;&lt;auth&gt;0&lt;/auth&gt;&lt;login&gt;&lt;/login&gt;&lt;password&gt;&lt;/password&gt;&lt;key&gt;&lt;/key&gt;&lt;name&gt;&lt;/name&gt;&lt;email&gt;&lt;/email&gt;&lt;/endpoint&gt;&#10;"/>
  <p:tag name="ISLIDE TOOLS.GUIDESSETTING" val="{&quot;Id&quot;:&quot;GuidesStyle_Wide&quot;,&quot;Name&quot;:&quot;宽&quot;,&quot;HeaderHeight&quot;:9.0,&quot;FooterHeight&quot;:4.0,&quot;SideMargin&quot;:2.0,&quot;TopMargin&quot;:2.0,&quot;BottomMargin&quot;:2.0,&quot;IntervalMargin&quot;:2.0}"/>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0"/>
</p:tagLst>
</file>

<file path=ppt/tags/tag13.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PA" val="v3.0.0"/>
</p:tagLst>
</file>

<file path=ppt/tags/tag15.xml><?xml version="1.0" encoding="utf-8"?>
<p:tagLst xmlns:a="http://schemas.openxmlformats.org/drawingml/2006/main" xmlns:r="http://schemas.openxmlformats.org/officeDocument/2006/relationships" xmlns:p="http://schemas.openxmlformats.org/presentationml/2006/main">
  <p:tag name="PA" val="v3.0.0"/>
</p:tagLst>
</file>

<file path=ppt/tags/tag16.xml><?xml version="1.0" encoding="utf-8"?>
<p:tagLst xmlns:a="http://schemas.openxmlformats.org/drawingml/2006/main" xmlns:r="http://schemas.openxmlformats.org/officeDocument/2006/relationships" xmlns:p="http://schemas.openxmlformats.org/presentationml/2006/main">
  <p:tag name="PA" val="v3.0.0"/>
</p:tagLst>
</file>

<file path=ppt/tags/tag17.xml><?xml version="1.0" encoding="utf-8"?>
<p:tagLst xmlns:a="http://schemas.openxmlformats.org/drawingml/2006/main" xmlns:r="http://schemas.openxmlformats.org/officeDocument/2006/relationships" xmlns:p="http://schemas.openxmlformats.org/presentationml/2006/main">
  <p:tag name="PA" val="v3.0.0"/>
</p:tagLst>
</file>

<file path=ppt/tags/tag18.xml><?xml version="1.0" encoding="utf-8"?>
<p:tagLst xmlns:a="http://schemas.openxmlformats.org/drawingml/2006/main" xmlns:r="http://schemas.openxmlformats.org/officeDocument/2006/relationships" xmlns:p="http://schemas.openxmlformats.org/presentationml/2006/main">
  <p:tag name="PA" val="v3.0.0"/>
</p:tagLst>
</file>

<file path=ppt/tags/tag19.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0"/>
</p:tagLst>
</file>

<file path=ppt/tags/tag21.xml><?xml version="1.0" encoding="utf-8"?>
<p:tagLst xmlns:a="http://schemas.openxmlformats.org/drawingml/2006/main" xmlns:r="http://schemas.openxmlformats.org/officeDocument/2006/relationships" xmlns:p="http://schemas.openxmlformats.org/presentationml/2006/main">
  <p:tag name="PA" val="v3.0.0"/>
</p:tagLst>
</file>

<file path=ppt/tags/tag22.xml><?xml version="1.0" encoding="utf-8"?>
<p:tagLst xmlns:a="http://schemas.openxmlformats.org/drawingml/2006/main" xmlns:r="http://schemas.openxmlformats.org/officeDocument/2006/relationships" xmlns:p="http://schemas.openxmlformats.org/presentationml/2006/main">
  <p:tag name="PA" val="v3.0.0"/>
</p:tagLst>
</file>

<file path=ppt/tags/tag23.xml><?xml version="1.0" encoding="utf-8"?>
<p:tagLst xmlns:a="http://schemas.openxmlformats.org/drawingml/2006/main" xmlns:r="http://schemas.openxmlformats.org/officeDocument/2006/relationships" xmlns:p="http://schemas.openxmlformats.org/presentationml/2006/main">
  <p:tag name="PA" val="v3.0.0"/>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25.xml><?xml version="1.0" encoding="utf-8"?>
<p:tagLst xmlns:a="http://schemas.openxmlformats.org/drawingml/2006/main" xmlns:r="http://schemas.openxmlformats.org/officeDocument/2006/relationships" xmlns:p="http://schemas.openxmlformats.org/presentationml/2006/main">
  <p:tag name="PA" val="v3.0.1"/>
</p:tagLst>
</file>

<file path=ppt/tags/tag26.xml><?xml version="1.0" encoding="utf-8"?>
<p:tagLst xmlns:a="http://schemas.openxmlformats.org/drawingml/2006/main" xmlns:r="http://schemas.openxmlformats.org/officeDocument/2006/relationships" xmlns:p="http://schemas.openxmlformats.org/presentationml/2006/main">
  <p:tag name="PA" val="v3.0.1"/>
</p:tagLst>
</file>

<file path=ppt/tags/tag27.xml><?xml version="1.0" encoding="utf-8"?>
<p:tagLst xmlns:a="http://schemas.openxmlformats.org/drawingml/2006/main" xmlns:r="http://schemas.openxmlformats.org/officeDocument/2006/relationships" xmlns:p="http://schemas.openxmlformats.org/presentationml/2006/main">
  <p:tag name="PA" val="v3.0.1"/>
</p:tagLst>
</file>

<file path=ppt/tags/tag28.xml><?xml version="1.0" encoding="utf-8"?>
<p:tagLst xmlns:a="http://schemas.openxmlformats.org/drawingml/2006/main" xmlns:r="http://schemas.openxmlformats.org/officeDocument/2006/relationships" xmlns:p="http://schemas.openxmlformats.org/presentationml/2006/main">
  <p:tag name="MH" val="20151125204017"/>
  <p:tag name="MH_LIBRARY" val="GRAPHIC"/>
  <p:tag name="MH_TYPE" val="Text"/>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51125204017"/>
  <p:tag name="MH_LIBRARY" val="GRAPHIC"/>
  <p:tag name="MH_TYPE" val="Text"/>
  <p:tag name="MH_ORDER" val="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PA" val="v3.0.1"/>
</p:tagLst>
</file>

<file path=ppt/tags/tag31.xml><?xml version="1.0" encoding="utf-8"?>
<p:tagLst xmlns:a="http://schemas.openxmlformats.org/drawingml/2006/main" xmlns:r="http://schemas.openxmlformats.org/officeDocument/2006/relationships" xmlns:p="http://schemas.openxmlformats.org/presentationml/2006/main">
  <p:tag name="PA" val="v3.0.1"/>
</p:tagLst>
</file>

<file path=ppt/tags/tag32.xml><?xml version="1.0" encoding="utf-8"?>
<p:tagLst xmlns:a="http://schemas.openxmlformats.org/drawingml/2006/main" xmlns:r="http://schemas.openxmlformats.org/officeDocument/2006/relationships" xmlns:p="http://schemas.openxmlformats.org/presentationml/2006/main">
  <p:tag name="PA" val="v3.0.1"/>
</p:tagLst>
</file>

<file path=ppt/tags/tag33.xml><?xml version="1.0" encoding="utf-8"?>
<p:tagLst xmlns:a="http://schemas.openxmlformats.org/drawingml/2006/main" xmlns:r="http://schemas.openxmlformats.org/officeDocument/2006/relationships" xmlns:p="http://schemas.openxmlformats.org/presentationml/2006/main">
  <p:tag name="PA" val="v3.0.1"/>
</p:tagLst>
</file>

<file path=ppt/tags/tag34.xml><?xml version="1.0" encoding="utf-8"?>
<p:tagLst xmlns:a="http://schemas.openxmlformats.org/drawingml/2006/main" xmlns:r="http://schemas.openxmlformats.org/officeDocument/2006/relationships" xmlns:p="http://schemas.openxmlformats.org/presentationml/2006/main">
  <p:tag name="PA" val="v3.0.1"/>
</p:tagLst>
</file>

<file path=ppt/tags/tag35.xml><?xml version="1.0" encoding="utf-8"?>
<p:tagLst xmlns:a="http://schemas.openxmlformats.org/drawingml/2006/main" xmlns:r="http://schemas.openxmlformats.org/officeDocument/2006/relationships" xmlns:p="http://schemas.openxmlformats.org/presentationml/2006/main">
  <p:tag name="PA" val="v3.0.1"/>
</p:tagLst>
</file>

<file path=ppt/tags/tag36.xml><?xml version="1.0" encoding="utf-8"?>
<p:tagLst xmlns:a="http://schemas.openxmlformats.org/drawingml/2006/main" xmlns:r="http://schemas.openxmlformats.org/officeDocument/2006/relationships" xmlns:p="http://schemas.openxmlformats.org/presentationml/2006/main">
  <p:tag name="PA" val="v3.0.1"/>
</p:tagLst>
</file>

<file path=ppt/tags/tag37.xml><?xml version="1.0" encoding="utf-8"?>
<p:tagLst xmlns:a="http://schemas.openxmlformats.org/drawingml/2006/main" xmlns:r="http://schemas.openxmlformats.org/officeDocument/2006/relationships" xmlns:p="http://schemas.openxmlformats.org/presentationml/2006/main">
  <p:tag name="PA" val="v3.0.1"/>
</p:tagLst>
</file>

<file path=ppt/tags/tag38.xml><?xml version="1.0" encoding="utf-8"?>
<p:tagLst xmlns:a="http://schemas.openxmlformats.org/drawingml/2006/main" xmlns:r="http://schemas.openxmlformats.org/officeDocument/2006/relationships" xmlns:p="http://schemas.openxmlformats.org/presentationml/2006/main">
  <p:tag name="MH" val="20151125204017"/>
  <p:tag name="MH_LIBRARY" val="GRAPHIC"/>
  <p:tag name="MH_TYPE" val="Text"/>
  <p:tag name="MH_ORDER" val="1"/>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40.xml><?xml version="1.0" encoding="utf-8"?>
<p:tagLst xmlns:a="http://schemas.openxmlformats.org/drawingml/2006/main" xmlns:r="http://schemas.openxmlformats.org/officeDocument/2006/relationships" xmlns:p="http://schemas.openxmlformats.org/presentationml/2006/main">
  <p:tag name="PA" val="v3.0.1"/>
</p:tagLst>
</file>

<file path=ppt/tags/tag41.xml><?xml version="1.0" encoding="utf-8"?>
<p:tagLst xmlns:a="http://schemas.openxmlformats.org/drawingml/2006/main" xmlns:r="http://schemas.openxmlformats.org/officeDocument/2006/relationships" xmlns:p="http://schemas.openxmlformats.org/presentationml/2006/main">
  <p:tag name="PA" val="v3.0.1"/>
</p:tagLst>
</file>

<file path=ppt/tags/tag42.xml><?xml version="1.0" encoding="utf-8"?>
<p:tagLst xmlns:a="http://schemas.openxmlformats.org/drawingml/2006/main" xmlns:r="http://schemas.openxmlformats.org/officeDocument/2006/relationships" xmlns:p="http://schemas.openxmlformats.org/presentationml/2006/main">
  <p:tag name="PA" val="v3.0.1"/>
</p:tagLst>
</file>

<file path=ppt/tags/tag43.xml><?xml version="1.0" encoding="utf-8"?>
<p:tagLst xmlns:a="http://schemas.openxmlformats.org/drawingml/2006/main" xmlns:r="http://schemas.openxmlformats.org/officeDocument/2006/relationships" xmlns:p="http://schemas.openxmlformats.org/presentationml/2006/main">
  <p:tag name="PA" val="v3.0.1"/>
</p:tagLst>
</file>

<file path=ppt/tags/tag44.xml><?xml version="1.0" encoding="utf-8"?>
<p:tagLst xmlns:a="http://schemas.openxmlformats.org/drawingml/2006/main" xmlns:r="http://schemas.openxmlformats.org/officeDocument/2006/relationships" xmlns:p="http://schemas.openxmlformats.org/presentationml/2006/main">
  <p:tag name="PA" val="v3.0.1"/>
</p:tagLst>
</file>

<file path=ppt/tags/tag45.xml><?xml version="1.0" encoding="utf-8"?>
<p:tagLst xmlns:a="http://schemas.openxmlformats.org/drawingml/2006/main" xmlns:r="http://schemas.openxmlformats.org/officeDocument/2006/relationships" xmlns:p="http://schemas.openxmlformats.org/presentationml/2006/main">
  <p:tag name="PA" val="v3.0.1"/>
</p:tagLst>
</file>

<file path=ppt/tags/tag46.xml><?xml version="1.0" encoding="utf-8"?>
<p:tagLst xmlns:a="http://schemas.openxmlformats.org/drawingml/2006/main" xmlns:r="http://schemas.openxmlformats.org/officeDocument/2006/relationships" xmlns:p="http://schemas.openxmlformats.org/presentationml/2006/main">
  <p:tag name="PA" val="v3.0.1"/>
</p:tagLst>
</file>

<file path=ppt/tags/tag47.xml><?xml version="1.0" encoding="utf-8"?>
<p:tagLst xmlns:a="http://schemas.openxmlformats.org/drawingml/2006/main" xmlns:r="http://schemas.openxmlformats.org/officeDocument/2006/relationships" xmlns:p="http://schemas.openxmlformats.org/presentationml/2006/main">
  <p:tag name="PA" val="v3.0.1"/>
</p:tagLst>
</file>

<file path=ppt/tags/tag48.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2.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3.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4.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5.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6.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ppt/theme/themeOverride7.xml><?xml version="1.0" encoding="utf-8"?>
<a:themeOverride xmlns:a="http://schemas.openxmlformats.org/drawingml/2006/main">
  <a:clrScheme name="自定义 68">
    <a:dk1>
      <a:srgbClr val="000000"/>
    </a:dk1>
    <a:lt1>
      <a:srgbClr val="FFFFFF"/>
    </a:lt1>
    <a:dk2>
      <a:srgbClr val="44546A"/>
    </a:dk2>
    <a:lt2>
      <a:srgbClr val="E7E6E6"/>
    </a:lt2>
    <a:accent1>
      <a:srgbClr val="0563C1"/>
    </a:accent1>
    <a:accent2>
      <a:srgbClr val="7F7F7F"/>
    </a:accent2>
    <a:accent3>
      <a:srgbClr val="0563C1"/>
    </a:accent3>
    <a:accent4>
      <a:srgbClr val="7F7F7F"/>
    </a:accent4>
    <a:accent5>
      <a:srgbClr val="0563C1"/>
    </a:accent5>
    <a:accent6>
      <a:srgbClr val="7F7F7F"/>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253</TotalTime>
  <Words>1981</Words>
  <Application>Microsoft Office PowerPoint</Application>
  <PresentationFormat>宽屏</PresentationFormat>
  <Paragraphs>135</Paragraphs>
  <Slides>17</Slides>
  <Notes>17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微软雅黑</vt:lpstr>
      <vt:lpstr>微软雅黑</vt:lpstr>
      <vt:lpstr>Angsana New</vt:lpstr>
      <vt:lpstr>Arial</vt:lpstr>
      <vt:lpstr>Calibri</vt:lpstr>
      <vt:lpstr>Impact</vt:lpstr>
      <vt:lpstr>Open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冷水江市国家税务局</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盈嘉互联</dc:creator>
  <cp:lastModifiedBy>xia fei</cp:lastModifiedBy>
  <cp:revision>176</cp:revision>
  <dcterms:created xsi:type="dcterms:W3CDTF">2016-12-17T13:04:00Z</dcterms:created>
  <dcterms:modified xsi:type="dcterms:W3CDTF">2022-03-06T09:03:45Z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2052-11.1.0.9145</vt:lpwstr>
  </property>
</Properties>
</file>

<file path=docProps/thumbnail.jpeg>
</file>